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7" r:id="rId1"/>
  </p:sldMasterIdLst>
  <p:sldIdLst>
    <p:sldId id="256" r:id="rId2"/>
    <p:sldId id="280" r:id="rId3"/>
    <p:sldId id="281" r:id="rId4"/>
    <p:sldId id="282" r:id="rId5"/>
    <p:sldId id="257" r:id="rId6"/>
    <p:sldId id="258" r:id="rId7"/>
    <p:sldId id="259" r:id="rId8"/>
    <p:sldId id="266" r:id="rId9"/>
    <p:sldId id="260" r:id="rId10"/>
    <p:sldId id="267" r:id="rId11"/>
    <p:sldId id="261" r:id="rId12"/>
    <p:sldId id="268" r:id="rId13"/>
    <p:sldId id="262" r:id="rId14"/>
    <p:sldId id="269" r:id="rId15"/>
    <p:sldId id="273" r:id="rId16"/>
    <p:sldId id="277" r:id="rId17"/>
    <p:sldId id="275" r:id="rId18"/>
    <p:sldId id="274" r:id="rId19"/>
    <p:sldId id="271" r:id="rId20"/>
    <p:sldId id="265"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7" d="100"/>
          <a:sy n="77" d="100"/>
        </p:scale>
        <p:origin x="240" y="1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tr-TR" smtClean="0"/>
              <a:t>Asıl başlık stili için tıklatın</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tıklayın</a:t>
            </a:r>
            <a:endParaRPr lang="en-US" dirty="0"/>
          </a:p>
        </p:txBody>
      </p:sp>
      <p:sp>
        <p:nvSpPr>
          <p:cNvPr id="4" name="Date Placeholder 3"/>
          <p:cNvSpPr>
            <a:spLocks noGrp="1"/>
          </p:cNvSpPr>
          <p:nvPr>
            <p:ph type="dt" sz="half" idx="10"/>
          </p:nvPr>
        </p:nvSpPr>
        <p:spPr/>
        <p:txBody>
          <a:bodyPr/>
          <a:lstStyle/>
          <a:p>
            <a:fld id="{25D82C4D-682C-43DD-B683-CB105977F8F7}" type="datetimeFigureOut">
              <a:rPr lang="tr-TR" smtClean="0"/>
              <a:t>31.10.2018</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DE61D276-B61B-4D05-AC35-547756173540}" type="slidenum">
              <a:rPr lang="tr-TR" smtClean="0"/>
              <a:t>‹#›</a:t>
            </a:fld>
            <a:endParaRPr lang="tr-TR"/>
          </a:p>
        </p:txBody>
      </p:sp>
    </p:spTree>
    <p:extLst>
      <p:ext uri="{BB962C8B-B14F-4D97-AF65-F5344CB8AC3E}">
        <p14:creationId xmlns:p14="http://schemas.microsoft.com/office/powerpoint/2010/main" val="10822013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idx="1"/>
          </p:nvPr>
        </p:nvSpPr>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25D82C4D-682C-43DD-B683-CB105977F8F7}" type="datetimeFigureOut">
              <a:rPr lang="tr-TR" smtClean="0"/>
              <a:t>31.10.2018</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DE61D276-B61B-4D05-AC35-547756173540}" type="slidenum">
              <a:rPr lang="tr-TR" smtClean="0"/>
              <a:t>‹#›</a:t>
            </a:fld>
            <a:endParaRPr lang="tr-TR"/>
          </a:p>
        </p:txBody>
      </p:sp>
    </p:spTree>
    <p:extLst>
      <p:ext uri="{BB962C8B-B14F-4D97-AF65-F5344CB8AC3E}">
        <p14:creationId xmlns:p14="http://schemas.microsoft.com/office/powerpoint/2010/main" val="15227259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tr-TR" smtClean="0"/>
              <a:t>Asıl başlık stili için tıklatın</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a:t>
            </a:r>
          </a:p>
        </p:txBody>
      </p:sp>
      <p:sp>
        <p:nvSpPr>
          <p:cNvPr id="4" name="Date Placeholder 3"/>
          <p:cNvSpPr>
            <a:spLocks noGrp="1"/>
          </p:cNvSpPr>
          <p:nvPr>
            <p:ph type="dt" sz="half" idx="10"/>
          </p:nvPr>
        </p:nvSpPr>
        <p:spPr/>
        <p:txBody>
          <a:bodyPr/>
          <a:lstStyle/>
          <a:p>
            <a:fld id="{25D82C4D-682C-43DD-B683-CB105977F8F7}" type="datetimeFigureOut">
              <a:rPr lang="tr-TR" smtClean="0"/>
              <a:t>31.10.2018</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DE61D276-B61B-4D05-AC35-547756173540}" type="slidenum">
              <a:rPr lang="tr-TR" smtClean="0"/>
              <a:t>‹#›</a:t>
            </a:fld>
            <a:endParaRPr lang="tr-TR"/>
          </a:p>
        </p:txBody>
      </p:sp>
    </p:spTree>
    <p:extLst>
      <p:ext uri="{BB962C8B-B14F-4D97-AF65-F5344CB8AC3E}">
        <p14:creationId xmlns:p14="http://schemas.microsoft.com/office/powerpoint/2010/main" val="27945071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Date Placeholder 4"/>
          <p:cNvSpPr>
            <a:spLocks noGrp="1"/>
          </p:cNvSpPr>
          <p:nvPr>
            <p:ph type="dt" sz="half" idx="10"/>
          </p:nvPr>
        </p:nvSpPr>
        <p:spPr/>
        <p:txBody>
          <a:bodyPr/>
          <a:lstStyle/>
          <a:p>
            <a:fld id="{25D82C4D-682C-43DD-B683-CB105977F8F7}" type="datetimeFigureOut">
              <a:rPr lang="tr-TR" smtClean="0"/>
              <a:t>31.10.2018</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DE61D276-B61B-4D05-AC35-547756173540}" type="slidenum">
              <a:rPr lang="tr-TR" smtClean="0"/>
              <a:t>‹#›</a:t>
            </a:fld>
            <a:endParaRPr lang="tr-TR"/>
          </a:p>
        </p:txBody>
      </p:sp>
    </p:spTree>
    <p:extLst>
      <p:ext uri="{BB962C8B-B14F-4D97-AF65-F5344CB8AC3E}">
        <p14:creationId xmlns:p14="http://schemas.microsoft.com/office/powerpoint/2010/main" val="26822295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r-TR" smtClean="0"/>
              <a:t>Asıl başlık stili için tıklatın</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7" name="Date Placeholder 6"/>
          <p:cNvSpPr>
            <a:spLocks noGrp="1"/>
          </p:cNvSpPr>
          <p:nvPr>
            <p:ph type="dt" sz="half" idx="10"/>
          </p:nvPr>
        </p:nvSpPr>
        <p:spPr/>
        <p:txBody>
          <a:bodyPr/>
          <a:lstStyle/>
          <a:p>
            <a:fld id="{25D82C4D-682C-43DD-B683-CB105977F8F7}" type="datetimeFigureOut">
              <a:rPr lang="tr-TR" smtClean="0"/>
              <a:t>31.10.2018</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DE61D276-B61B-4D05-AC35-547756173540}" type="slidenum">
              <a:rPr lang="tr-TR" smtClean="0"/>
              <a:t>‹#›</a:t>
            </a:fld>
            <a:endParaRPr lang="tr-TR"/>
          </a:p>
        </p:txBody>
      </p:sp>
    </p:spTree>
    <p:extLst>
      <p:ext uri="{BB962C8B-B14F-4D97-AF65-F5344CB8AC3E}">
        <p14:creationId xmlns:p14="http://schemas.microsoft.com/office/powerpoint/2010/main" val="39514964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7" name="Date Placeholder 2"/>
          <p:cNvSpPr>
            <a:spLocks noGrp="1"/>
          </p:cNvSpPr>
          <p:nvPr>
            <p:ph type="dt" sz="half" idx="10"/>
          </p:nvPr>
        </p:nvSpPr>
        <p:spPr/>
        <p:txBody>
          <a:bodyPr/>
          <a:lstStyle/>
          <a:p>
            <a:fld id="{25D82C4D-682C-43DD-B683-CB105977F8F7}" type="datetimeFigureOut">
              <a:rPr lang="tr-TR" smtClean="0"/>
              <a:t>31.10.2018</a:t>
            </a:fld>
            <a:endParaRPr lang="tr-TR"/>
          </a:p>
        </p:txBody>
      </p:sp>
      <p:sp>
        <p:nvSpPr>
          <p:cNvPr id="5" name="Footer Placeholder 3"/>
          <p:cNvSpPr>
            <a:spLocks noGrp="1"/>
          </p:cNvSpPr>
          <p:nvPr>
            <p:ph type="ftr" sz="quarter" idx="11"/>
          </p:nvPr>
        </p:nvSpPr>
        <p:spPr/>
        <p:txBody>
          <a:bodyPr/>
          <a:lstStyle/>
          <a:p>
            <a:endParaRPr lang="tr-TR"/>
          </a:p>
        </p:txBody>
      </p:sp>
      <p:sp>
        <p:nvSpPr>
          <p:cNvPr id="6" name="Slide Number Placeholder 4"/>
          <p:cNvSpPr>
            <a:spLocks noGrp="1"/>
          </p:cNvSpPr>
          <p:nvPr>
            <p:ph type="sldNum" sz="quarter" idx="12"/>
          </p:nvPr>
        </p:nvSpPr>
        <p:spPr/>
        <p:txBody>
          <a:bodyPr/>
          <a:lstStyle/>
          <a:p>
            <a:fld id="{DE61D276-B61B-4D05-AC35-547756173540}" type="slidenum">
              <a:rPr lang="tr-TR" smtClean="0"/>
              <a:t>‹#›</a:t>
            </a:fld>
            <a:endParaRPr lang="tr-TR"/>
          </a:p>
        </p:txBody>
      </p:sp>
    </p:spTree>
    <p:extLst>
      <p:ext uri="{BB962C8B-B14F-4D97-AF65-F5344CB8AC3E}">
        <p14:creationId xmlns:p14="http://schemas.microsoft.com/office/powerpoint/2010/main" val="16180037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25D82C4D-682C-43DD-B683-CB105977F8F7}" type="datetimeFigureOut">
              <a:rPr lang="tr-TR" smtClean="0"/>
              <a:t>31.10.2018</a:t>
            </a:fld>
            <a:endParaRPr lang="tr-TR"/>
          </a:p>
        </p:txBody>
      </p:sp>
      <p:sp>
        <p:nvSpPr>
          <p:cNvPr id="5" name="Footer Placeholder 2"/>
          <p:cNvSpPr>
            <a:spLocks noGrp="1"/>
          </p:cNvSpPr>
          <p:nvPr>
            <p:ph type="ftr" sz="quarter" idx="11"/>
          </p:nvPr>
        </p:nvSpPr>
        <p:spPr/>
        <p:txBody>
          <a:bodyPr/>
          <a:lstStyle/>
          <a:p>
            <a:endParaRPr lang="tr-TR"/>
          </a:p>
        </p:txBody>
      </p:sp>
      <p:sp>
        <p:nvSpPr>
          <p:cNvPr id="6" name="Slide Number Placeholder 3"/>
          <p:cNvSpPr>
            <a:spLocks noGrp="1"/>
          </p:cNvSpPr>
          <p:nvPr>
            <p:ph type="sldNum" sz="quarter" idx="12"/>
          </p:nvPr>
        </p:nvSpPr>
        <p:spPr/>
        <p:txBody>
          <a:bodyPr/>
          <a:lstStyle/>
          <a:p>
            <a:fld id="{DE61D276-B61B-4D05-AC35-547756173540}" type="slidenum">
              <a:rPr lang="tr-TR" smtClean="0"/>
              <a:t>‹#›</a:t>
            </a:fld>
            <a:endParaRPr lang="tr-TR"/>
          </a:p>
        </p:txBody>
      </p:sp>
    </p:spTree>
    <p:extLst>
      <p:ext uri="{BB962C8B-B14F-4D97-AF65-F5344CB8AC3E}">
        <p14:creationId xmlns:p14="http://schemas.microsoft.com/office/powerpoint/2010/main" val="309215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3" cy="1447800"/>
          </a:xfrm>
        </p:spPr>
        <p:txBody>
          <a:bodyPr anchor="b"/>
          <a:lstStyle>
            <a:lvl1pPr algn="l">
              <a:defRPr sz="2400" b="0"/>
            </a:lvl1pPr>
          </a:lstStyle>
          <a:p>
            <a:r>
              <a:rPr lang="tr-TR" smtClean="0"/>
              <a:t>Asıl başlık stili için tıklatın</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Text Placeholder 3"/>
          <p:cNvSpPr>
            <a:spLocks noGrp="1"/>
          </p:cNvSpPr>
          <p:nvPr>
            <p:ph type="body" sz="half" idx="2"/>
          </p:nvPr>
        </p:nvSpPr>
        <p:spPr>
          <a:xfrm>
            <a:off x="1154955" y="3129280"/>
            <a:ext cx="34010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a:t>
            </a:r>
          </a:p>
        </p:txBody>
      </p:sp>
      <p:sp>
        <p:nvSpPr>
          <p:cNvPr id="7" name="Date Placeholder 4"/>
          <p:cNvSpPr>
            <a:spLocks noGrp="1"/>
          </p:cNvSpPr>
          <p:nvPr>
            <p:ph type="dt" sz="half" idx="10"/>
          </p:nvPr>
        </p:nvSpPr>
        <p:spPr/>
        <p:txBody>
          <a:bodyPr/>
          <a:lstStyle/>
          <a:p>
            <a:fld id="{25D82C4D-682C-43DD-B683-CB105977F8F7}" type="datetimeFigureOut">
              <a:rPr lang="tr-TR" smtClean="0"/>
              <a:t>31.10.2018</a:t>
            </a:fld>
            <a:endParaRPr lang="tr-TR"/>
          </a:p>
        </p:txBody>
      </p:sp>
      <p:sp>
        <p:nvSpPr>
          <p:cNvPr id="5" name="Footer Placeholder 5"/>
          <p:cNvSpPr>
            <a:spLocks noGrp="1"/>
          </p:cNvSpPr>
          <p:nvPr>
            <p:ph type="ftr" sz="quarter" idx="11"/>
          </p:nvPr>
        </p:nvSpPr>
        <p:spPr/>
        <p:txBody>
          <a:bodyPr/>
          <a:lstStyle/>
          <a:p>
            <a:endParaRPr lang="tr-TR"/>
          </a:p>
        </p:txBody>
      </p:sp>
      <p:sp>
        <p:nvSpPr>
          <p:cNvPr id="6" name="Slide Number Placeholder 6"/>
          <p:cNvSpPr>
            <a:spLocks noGrp="1"/>
          </p:cNvSpPr>
          <p:nvPr>
            <p:ph type="sldNum" sz="quarter" idx="12"/>
          </p:nvPr>
        </p:nvSpPr>
        <p:spPr/>
        <p:txBody>
          <a:bodyPr/>
          <a:lstStyle/>
          <a:p>
            <a:fld id="{DE61D276-B61B-4D05-AC35-547756173540}" type="slidenum">
              <a:rPr lang="tr-TR" smtClean="0"/>
              <a:t>‹#›</a:t>
            </a:fld>
            <a:endParaRPr lang="tr-TR"/>
          </a:p>
        </p:txBody>
      </p:sp>
    </p:spTree>
    <p:extLst>
      <p:ext uri="{BB962C8B-B14F-4D97-AF65-F5344CB8AC3E}">
        <p14:creationId xmlns:p14="http://schemas.microsoft.com/office/powerpoint/2010/main" val="23635822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tr-TR" smtClean="0"/>
              <a:t>Asıl başlık stili için tıklatın</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a:t>
            </a:r>
          </a:p>
        </p:txBody>
      </p:sp>
      <p:sp>
        <p:nvSpPr>
          <p:cNvPr id="5" name="Date Placeholder 4"/>
          <p:cNvSpPr>
            <a:spLocks noGrp="1"/>
          </p:cNvSpPr>
          <p:nvPr>
            <p:ph type="dt" sz="half" idx="10"/>
          </p:nvPr>
        </p:nvSpPr>
        <p:spPr/>
        <p:txBody>
          <a:bodyPr/>
          <a:lstStyle/>
          <a:p>
            <a:fld id="{25D82C4D-682C-43DD-B683-CB105977F8F7}" type="datetimeFigureOut">
              <a:rPr lang="tr-TR" smtClean="0"/>
              <a:t>31.10.2018</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DE61D276-B61B-4D05-AC35-547756173540}" type="slidenum">
              <a:rPr lang="tr-TR" smtClean="0"/>
              <a:t>‹#›</a:t>
            </a:fld>
            <a:endParaRPr lang="tr-TR"/>
          </a:p>
        </p:txBody>
      </p:sp>
    </p:spTree>
    <p:extLst>
      <p:ext uri="{BB962C8B-B14F-4D97-AF65-F5344CB8AC3E}">
        <p14:creationId xmlns:p14="http://schemas.microsoft.com/office/powerpoint/2010/main" val="6023465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Yazılı Panoramik Resim">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tr-TR" smtClean="0"/>
              <a:t>Asıl başlık stili için tıklatın</a:t>
            </a:r>
            <a:endParaRPr lang="en-US" dirty="0"/>
          </a:p>
        </p:txBody>
      </p:sp>
      <p:sp>
        <p:nvSpPr>
          <p:cNvPr id="3" name="Picture Placeholder 2"/>
          <p:cNvSpPr>
            <a:spLocks noGrp="1" noChangeAspect="1"/>
          </p:cNvSpPr>
          <p:nvPr>
            <p:ph type="pic" idx="1"/>
          </p:nvPr>
        </p:nvSpPr>
        <p:spPr>
          <a:xfrm>
            <a:off x="1154955" y="685799"/>
            <a:ext cx="8825658" cy="3640667"/>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a:t>
            </a:r>
          </a:p>
        </p:txBody>
      </p:sp>
      <p:sp>
        <p:nvSpPr>
          <p:cNvPr id="5" name="Date Placeholder 4"/>
          <p:cNvSpPr>
            <a:spLocks noGrp="1"/>
          </p:cNvSpPr>
          <p:nvPr>
            <p:ph type="dt" sz="half" idx="10"/>
          </p:nvPr>
        </p:nvSpPr>
        <p:spPr/>
        <p:txBody>
          <a:bodyPr/>
          <a:lstStyle/>
          <a:p>
            <a:fld id="{25D82C4D-682C-43DD-B683-CB105977F8F7}" type="datetimeFigureOut">
              <a:rPr lang="tr-TR" smtClean="0"/>
              <a:t>31.10.2018</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DE61D276-B61B-4D05-AC35-547756173540}" type="slidenum">
              <a:rPr lang="tr-TR" smtClean="0"/>
              <a:t>‹#›</a:t>
            </a:fld>
            <a:endParaRPr lang="tr-TR"/>
          </a:p>
        </p:txBody>
      </p:sp>
    </p:spTree>
    <p:extLst>
      <p:ext uri="{BB962C8B-B14F-4D97-AF65-F5344CB8AC3E}">
        <p14:creationId xmlns:p14="http://schemas.microsoft.com/office/powerpoint/2010/main" val="3925616982"/>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Başlık ve Resim Yazısı">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tr-TR" smtClean="0"/>
              <a:t>Asıl başlık stili için tıklatın</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a:t>
            </a:r>
          </a:p>
        </p:txBody>
      </p:sp>
      <p:sp>
        <p:nvSpPr>
          <p:cNvPr id="4" name="Date Placeholder 3"/>
          <p:cNvSpPr>
            <a:spLocks noGrp="1"/>
          </p:cNvSpPr>
          <p:nvPr>
            <p:ph type="dt" sz="half" idx="10"/>
          </p:nvPr>
        </p:nvSpPr>
        <p:spPr/>
        <p:txBody>
          <a:bodyPr/>
          <a:lstStyle/>
          <a:p>
            <a:fld id="{25D82C4D-682C-43DD-B683-CB105977F8F7}" type="datetimeFigureOut">
              <a:rPr lang="tr-TR" smtClean="0"/>
              <a:t>31.10.2018</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DE61D276-B61B-4D05-AC35-547756173540}" type="slidenum">
              <a:rPr lang="tr-TR" smtClean="0"/>
              <a:t>‹#›</a:t>
            </a:fld>
            <a:endParaRPr lang="tr-TR"/>
          </a:p>
        </p:txBody>
      </p:sp>
    </p:spTree>
    <p:extLst>
      <p:ext uri="{BB962C8B-B14F-4D97-AF65-F5344CB8AC3E}">
        <p14:creationId xmlns:p14="http://schemas.microsoft.com/office/powerpoint/2010/main" val="761091428"/>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Resim Yazılı Alıntı">
    <p:spTree>
      <p:nvGrpSpPr>
        <p:cNvPr id="1" name=""/>
        <p:cNvGrpSpPr/>
        <p:nvPr/>
      </p:nvGrpSpPr>
      <p:grpSpPr>
        <a:xfrm>
          <a:off x="0" y="0"/>
          <a:ext cx="0" cy="0"/>
          <a:chOff x="0" y="0"/>
          <a:chExt cx="0" cy="0"/>
        </a:xfrm>
      </p:grpSpPr>
      <p:sp>
        <p:nvSpPr>
          <p:cNvPr id="2" name="Title 1"/>
          <p:cNvSpPr>
            <a:spLocks noGrp="1"/>
          </p:cNvSpPr>
          <p:nvPr>
            <p:ph type="title"/>
          </p:nvPr>
        </p:nvSpPr>
        <p:spPr>
          <a:xfrm>
            <a:off x="1574800" y="1447800"/>
            <a:ext cx="7999315" cy="2323374"/>
          </a:xfrm>
        </p:spPr>
        <p:txBody>
          <a:bodyPr/>
          <a:lstStyle>
            <a:lvl1pPr>
              <a:defRPr sz="4800"/>
            </a:lvl1pPr>
          </a:lstStyle>
          <a:p>
            <a:r>
              <a:rPr lang="tr-TR" smtClean="0"/>
              <a:t>Asıl başlık stili için tıklatın</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lumMod val="60000"/>
                    <a:lumOff val="4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a:t>
            </a:r>
          </a:p>
        </p:txBody>
      </p:sp>
      <p:sp>
        <p:nvSpPr>
          <p:cNvPr id="4" name="Date Placeholder 3"/>
          <p:cNvSpPr>
            <a:spLocks noGrp="1"/>
          </p:cNvSpPr>
          <p:nvPr>
            <p:ph type="dt" sz="half" idx="10"/>
          </p:nvPr>
        </p:nvSpPr>
        <p:spPr/>
        <p:txBody>
          <a:bodyPr/>
          <a:lstStyle/>
          <a:p>
            <a:fld id="{25D82C4D-682C-43DD-B683-CB105977F8F7}" type="datetimeFigureOut">
              <a:rPr lang="tr-TR" smtClean="0"/>
              <a:t>31.10.2018</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DE61D276-B61B-4D05-AC35-547756173540}" type="slidenum">
              <a:rPr lang="tr-TR" smtClean="0"/>
              <a:t>‹#›</a:t>
            </a:fld>
            <a:endParaRPr lang="tr-TR"/>
          </a:p>
        </p:txBody>
      </p:sp>
      <p:sp>
        <p:nvSpPr>
          <p:cNvPr id="12" name="TextBox 11"/>
          <p:cNvSpPr txBox="1"/>
          <p:nvPr/>
        </p:nvSpPr>
        <p:spPr>
          <a:xfrm>
            <a:off x="898295" y="971253"/>
            <a:ext cx="801912"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
        <p:nvSpPr>
          <p:cNvPr id="11" name="TextBox 10"/>
          <p:cNvSpPr txBox="1"/>
          <p:nvPr/>
        </p:nvSpPr>
        <p:spPr>
          <a:xfrm>
            <a:off x="9330490" y="2613787"/>
            <a:ext cx="801912"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Tree>
    <p:extLst>
      <p:ext uri="{BB962C8B-B14F-4D97-AF65-F5344CB8AC3E}">
        <p14:creationId xmlns:p14="http://schemas.microsoft.com/office/powerpoint/2010/main" val="3992756633"/>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İsim Kartı">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tr-TR" smtClean="0"/>
              <a:t>Asıl başlık stili için tıklatın</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a:t>
            </a:r>
          </a:p>
        </p:txBody>
      </p:sp>
      <p:sp>
        <p:nvSpPr>
          <p:cNvPr id="4" name="Date Placeholder 3"/>
          <p:cNvSpPr>
            <a:spLocks noGrp="1"/>
          </p:cNvSpPr>
          <p:nvPr>
            <p:ph type="dt" sz="half" idx="10"/>
          </p:nvPr>
        </p:nvSpPr>
        <p:spPr/>
        <p:txBody>
          <a:bodyPr/>
          <a:lstStyle/>
          <a:p>
            <a:fld id="{25D82C4D-682C-43DD-B683-CB105977F8F7}" type="datetimeFigureOut">
              <a:rPr lang="tr-TR" smtClean="0"/>
              <a:t>31.10.2018</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DE61D276-B61B-4D05-AC35-547756173540}" type="slidenum">
              <a:rPr lang="tr-TR" smtClean="0"/>
              <a:t>‹#›</a:t>
            </a:fld>
            <a:endParaRPr lang="tr-TR"/>
          </a:p>
        </p:txBody>
      </p:sp>
    </p:spTree>
    <p:extLst>
      <p:ext uri="{BB962C8B-B14F-4D97-AF65-F5344CB8AC3E}">
        <p14:creationId xmlns:p14="http://schemas.microsoft.com/office/powerpoint/2010/main" val="2725355432"/>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Sütu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tr-TR" smtClean="0"/>
              <a:t>Asıl başlık stili için tıklatın</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25D82C4D-682C-43DD-B683-CB105977F8F7}" type="datetimeFigureOut">
              <a:rPr lang="tr-TR" smtClean="0"/>
              <a:t>31.10.2018</a:t>
            </a:fld>
            <a:endParaRPr lang="tr-TR"/>
          </a:p>
        </p:txBody>
      </p:sp>
      <p:sp>
        <p:nvSpPr>
          <p:cNvPr id="4"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DE61D276-B61B-4D05-AC35-547756173540}" type="slidenum">
              <a:rPr lang="tr-TR" smtClean="0"/>
              <a:t>‹#›</a:t>
            </a:fld>
            <a:endParaRPr lang="tr-TR"/>
          </a:p>
        </p:txBody>
      </p:sp>
    </p:spTree>
    <p:extLst>
      <p:ext uri="{BB962C8B-B14F-4D97-AF65-F5344CB8AC3E}">
        <p14:creationId xmlns:p14="http://schemas.microsoft.com/office/powerpoint/2010/main" val="3765974184"/>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Resim Sütu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tr-TR" smtClean="0"/>
              <a:t>Asıl başlık stili için tıklatın</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Resim eklemek için simgeyi tıklatın</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Resim eklemek için simgeyi tıklatın</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Resim eklemek için simgeyi tıklatın</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25D82C4D-682C-43DD-B683-CB105977F8F7}" type="datetimeFigureOut">
              <a:rPr lang="tr-TR" smtClean="0"/>
              <a:t>31.10.2018</a:t>
            </a:fld>
            <a:endParaRPr lang="tr-TR"/>
          </a:p>
        </p:txBody>
      </p:sp>
      <p:sp>
        <p:nvSpPr>
          <p:cNvPr id="4"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DE61D276-B61B-4D05-AC35-547756173540}" type="slidenum">
              <a:rPr lang="tr-TR" smtClean="0"/>
              <a:t>‹#›</a:t>
            </a:fld>
            <a:endParaRPr lang="tr-TR"/>
          </a:p>
        </p:txBody>
      </p:sp>
    </p:spTree>
    <p:extLst>
      <p:ext uri="{BB962C8B-B14F-4D97-AF65-F5344CB8AC3E}">
        <p14:creationId xmlns:p14="http://schemas.microsoft.com/office/powerpoint/2010/main" val="2346739455"/>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Vertical Text Placeholder 2"/>
          <p:cNvSpPr>
            <a:spLocks noGrp="1"/>
          </p:cNvSpPr>
          <p:nvPr>
            <p:ph type="body" orient="vert" idx="1"/>
          </p:nvPr>
        </p:nvSpPr>
        <p:spPr/>
        <p:txBody>
          <a:bodyPr vert="eaVert" anchor="t" anchorCtr="0"/>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25D82C4D-682C-43DD-B683-CB105977F8F7}" type="datetimeFigureOut">
              <a:rPr lang="tr-TR" smtClean="0"/>
              <a:t>31.10.2018</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DE61D276-B61B-4D05-AC35-547756173540}" type="slidenum">
              <a:rPr lang="tr-TR" smtClean="0"/>
              <a:t>‹#›</a:t>
            </a:fld>
            <a:endParaRPr lang="tr-TR"/>
          </a:p>
        </p:txBody>
      </p:sp>
    </p:spTree>
    <p:extLst>
      <p:ext uri="{BB962C8B-B14F-4D97-AF65-F5344CB8AC3E}">
        <p14:creationId xmlns:p14="http://schemas.microsoft.com/office/powerpoint/2010/main" val="37791134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tr-TR" smtClean="0"/>
              <a:t>Asıl başlık stili için tıklatın</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25D82C4D-682C-43DD-B683-CB105977F8F7}" type="datetimeFigureOut">
              <a:rPr lang="tr-TR" smtClean="0"/>
              <a:t>31.10.2018</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DE61D276-B61B-4D05-AC35-547756173540}" type="slidenum">
              <a:rPr lang="tr-TR" smtClean="0"/>
              <a:t>‹#›</a:t>
            </a:fld>
            <a:endParaRPr lang="tr-TR"/>
          </a:p>
        </p:txBody>
      </p:sp>
    </p:spTree>
    <p:extLst>
      <p:ext uri="{BB962C8B-B14F-4D97-AF65-F5344CB8AC3E}">
        <p14:creationId xmlns:p14="http://schemas.microsoft.com/office/powerpoint/2010/main" val="30473083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44"/>
          <a:stretch/>
        </p:blipFill>
        <p:spPr>
          <a:xfrm>
            <a:off x="0" y="2669685"/>
            <a:ext cx="4035669"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tr-TR" smtClean="0"/>
              <a:t>Asıl başlık stili için tıklatın</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25D82C4D-682C-43DD-B683-CB105977F8F7}" type="datetimeFigureOut">
              <a:rPr lang="tr-TR" smtClean="0"/>
              <a:t>31.10.2018</a:t>
            </a:fld>
            <a:endParaRPr lang="tr-TR"/>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tr-TR"/>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E61D276-B61B-4D05-AC35-547756173540}" type="slidenum">
              <a:rPr lang="tr-TR" smtClean="0"/>
              <a:t>‹#›</a:t>
            </a:fld>
            <a:endParaRPr lang="tr-TR"/>
          </a:p>
        </p:txBody>
      </p:sp>
    </p:spTree>
    <p:extLst>
      <p:ext uri="{BB962C8B-B14F-4D97-AF65-F5344CB8AC3E}">
        <p14:creationId xmlns:p14="http://schemas.microsoft.com/office/powerpoint/2010/main" val="1106461072"/>
      </p:ext>
    </p:extLst>
  </p:cSld>
  <p:clrMap bg1="dk1" tx1="lt1" bg2="dk2" tx2="lt2" accent1="accent1" accent2="accent2" accent3="accent3" accent4="accent4" accent5="accent5" accent6="accent6" hlink="hlink" folHlink="folHlink"/>
  <p:sldLayoutIdLst>
    <p:sldLayoutId id="2147483918" r:id="rId1"/>
    <p:sldLayoutId id="2147483919" r:id="rId2"/>
    <p:sldLayoutId id="2147483920" r:id="rId3"/>
    <p:sldLayoutId id="2147483921" r:id="rId4"/>
    <p:sldLayoutId id="2147483922" r:id="rId5"/>
    <p:sldLayoutId id="2147483923" r:id="rId6"/>
    <p:sldLayoutId id="2147483924" r:id="rId7"/>
    <p:sldLayoutId id="2147483925" r:id="rId8"/>
    <p:sldLayoutId id="2147483926" r:id="rId9"/>
    <p:sldLayoutId id="2147483927" r:id="rId10"/>
    <p:sldLayoutId id="2147483928" r:id="rId11"/>
    <p:sldLayoutId id="2147483929" r:id="rId12"/>
    <p:sldLayoutId id="2147483930" r:id="rId13"/>
    <p:sldLayoutId id="2147483931" r:id="rId14"/>
    <p:sldLayoutId id="2147483932" r:id="rId15"/>
    <p:sldLayoutId id="2147483933" r:id="rId16"/>
    <p:sldLayoutId id="2147483934" r:id="rId17"/>
  </p:sldLayoutIdLst>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par>
    </p:tnLst>
  </p:timing>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ctrTitle"/>
          </p:nvPr>
        </p:nvSpPr>
        <p:spPr>
          <a:xfrm>
            <a:off x="76200" y="0"/>
            <a:ext cx="12192000" cy="4846320"/>
          </a:xfrm>
        </p:spPr>
        <p:txBody>
          <a:bodyPr>
            <a:normAutofit/>
          </a:bodyPr>
          <a:lstStyle/>
          <a:p>
            <a:pPr algn="ctr"/>
            <a:r>
              <a:rPr lang="tr-TR" b="1" dirty="0" smtClean="0"/>
              <a:t>YÜKSEKÖĞRETİMDE </a:t>
            </a:r>
            <a:br>
              <a:rPr lang="tr-TR" b="1" dirty="0" smtClean="0"/>
            </a:br>
            <a:r>
              <a:rPr lang="tr-TR" b="1" dirty="0" smtClean="0"/>
              <a:t>DİJİTAL </a:t>
            </a:r>
            <a:r>
              <a:rPr lang="tr-TR" b="1" dirty="0"/>
              <a:t>DÖNÜŞÜM</a:t>
            </a:r>
            <a:r>
              <a:rPr lang="tr-TR" dirty="0"/>
              <a:t/>
            </a:r>
            <a:br>
              <a:rPr lang="tr-TR" dirty="0"/>
            </a:br>
            <a:endParaRPr lang="tr-TR" dirty="0"/>
          </a:p>
        </p:txBody>
      </p:sp>
    </p:spTree>
    <p:extLst>
      <p:ext uri="{BB962C8B-B14F-4D97-AF65-F5344CB8AC3E}">
        <p14:creationId xmlns:p14="http://schemas.microsoft.com/office/powerpoint/2010/main" val="1803047210"/>
      </p:ext>
    </p:extLst>
  </p:cSld>
  <p:clrMapOvr>
    <a:masterClrMapping/>
  </p:clrMapOvr>
  <p:transition spd="med">
    <p:pull/>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207818" y="74815"/>
            <a:ext cx="11912138" cy="6675119"/>
          </a:xfrm>
        </p:spPr>
        <p:txBody>
          <a:bodyPr>
            <a:normAutofit/>
          </a:bodyPr>
          <a:lstStyle/>
          <a:p>
            <a:endParaRPr lang="tr-TR" sz="3200" dirty="0" smtClean="0"/>
          </a:p>
          <a:p>
            <a:endParaRPr lang="tr-TR" sz="3200" dirty="0"/>
          </a:p>
          <a:p>
            <a:endParaRPr lang="tr-TR" sz="3200" dirty="0" smtClean="0"/>
          </a:p>
          <a:p>
            <a:r>
              <a:rPr lang="tr-TR" sz="4000" dirty="0" smtClean="0"/>
              <a:t>Yükseköğretimde </a:t>
            </a:r>
            <a:r>
              <a:rPr lang="tr-TR" sz="4000" dirty="0"/>
              <a:t>dijital dönüşüm; dijital teknolojilerde yaşanan gelişmelerin yükseköğretimde (1) öğrenciler, (2) öğretim elemanları ve (3) kurumlara yansımasını ifade eden bir kavramdır. </a:t>
            </a:r>
          </a:p>
        </p:txBody>
      </p:sp>
    </p:spTree>
    <p:extLst>
      <p:ext uri="{BB962C8B-B14F-4D97-AF65-F5344CB8AC3E}">
        <p14:creationId xmlns:p14="http://schemas.microsoft.com/office/powerpoint/2010/main" val="16264468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0" y="99753"/>
            <a:ext cx="12128269" cy="6650181"/>
          </a:xfrm>
        </p:spPr>
        <p:txBody>
          <a:bodyPr/>
          <a:lstStyle/>
          <a:p>
            <a:pPr marL="0" indent="0">
              <a:buNone/>
            </a:pPr>
            <a:r>
              <a:rPr lang="tr-TR" sz="3200" b="1" dirty="0">
                <a:solidFill>
                  <a:schemeClr val="accent6"/>
                </a:solidFill>
              </a:rPr>
              <a:t>Eğitim-öğretim dışındaki faaliyetlerin dijitalleşmesi</a:t>
            </a:r>
          </a:p>
          <a:p>
            <a:pPr marL="0" indent="0">
              <a:buNone/>
            </a:pPr>
            <a:endParaRPr lang="tr-TR" sz="3200" dirty="0"/>
          </a:p>
          <a:p>
            <a:pPr lvl="0"/>
            <a:r>
              <a:rPr lang="tr-TR" sz="3200" dirty="0"/>
              <a:t>Fiziksel varlıkların ve kampüs yönetiminin dijitalleşmesi (akıllı kampüsler)</a:t>
            </a:r>
          </a:p>
          <a:p>
            <a:pPr lvl="0"/>
            <a:r>
              <a:rPr lang="tr-TR" sz="3200" dirty="0"/>
              <a:t>İletişimin dijitalleşmesi (iç-dış)</a:t>
            </a:r>
          </a:p>
          <a:p>
            <a:pPr lvl="0"/>
            <a:r>
              <a:rPr lang="tr-TR" sz="3200" dirty="0"/>
              <a:t>İdari karar alma süreçlerinin dijitalleşmesi (yönetim sisteminin otomasyonu)</a:t>
            </a:r>
          </a:p>
          <a:p>
            <a:pPr lvl="0"/>
            <a:r>
              <a:rPr lang="tr-TR" sz="3200" dirty="0"/>
              <a:t>Araştırma süreçlerinin dijitalleşmesi (araştırma datasına ulaşma, datanın depolanması)</a:t>
            </a:r>
          </a:p>
          <a:p>
            <a:pPr lvl="0"/>
            <a:r>
              <a:rPr lang="tr-TR" sz="3200" dirty="0"/>
              <a:t>Uluslararası ilişkilerde dijitalleşme (öğrenci değişimi, çift diploma)</a:t>
            </a:r>
          </a:p>
          <a:p>
            <a:endParaRPr lang="tr-TR" dirty="0"/>
          </a:p>
        </p:txBody>
      </p:sp>
    </p:spTree>
    <p:extLst>
      <p:ext uri="{BB962C8B-B14F-4D97-AF65-F5344CB8AC3E}">
        <p14:creationId xmlns:p14="http://schemas.microsoft.com/office/powerpoint/2010/main" val="472890220"/>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down)">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down)">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down)">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wipe(down)">
                                      <p:cBhvr>
                                        <p:cTn id="3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91440" y="91440"/>
            <a:ext cx="11995265" cy="6766560"/>
          </a:xfrm>
        </p:spPr>
        <p:txBody>
          <a:bodyPr/>
          <a:lstStyle/>
          <a:p>
            <a:pPr marL="0" indent="0">
              <a:buNone/>
            </a:pPr>
            <a:r>
              <a:rPr lang="tr-TR" sz="3200" b="1" dirty="0">
                <a:solidFill>
                  <a:schemeClr val="accent6"/>
                </a:solidFill>
              </a:rPr>
              <a:t>Eğitim-öğretim faaliyetlerinin </a:t>
            </a:r>
            <a:r>
              <a:rPr lang="tr-TR" sz="3200" b="1" dirty="0" smtClean="0">
                <a:solidFill>
                  <a:schemeClr val="accent6"/>
                </a:solidFill>
              </a:rPr>
              <a:t>dijitalleşmesi</a:t>
            </a:r>
            <a:endParaRPr lang="tr-TR" sz="3200" b="1" dirty="0">
              <a:solidFill>
                <a:schemeClr val="accent6"/>
              </a:solidFill>
            </a:endParaRPr>
          </a:p>
          <a:p>
            <a:pPr marL="0" indent="0">
              <a:buNone/>
            </a:pPr>
            <a:endParaRPr lang="tr-TR" sz="3200" dirty="0"/>
          </a:p>
          <a:p>
            <a:r>
              <a:rPr lang="tr-TR" sz="3200" dirty="0"/>
              <a:t>Bugünün 90’lı yılların ortalarından sonra doğan üniversite öğrencileri, internetle büyümüşlerdir. Onlar internetin olmadığı bir dünyayı hiç görmediler, bilmiyorlar. Sosyal medyayı, akıllı telefonları, laptop ve tabletleri etkin olarak kullanıyorlar. İnternet bankacılığı ve sanal alışveriş gibi dijital teknolojiyi yoğun olarak kullanan bu kuşak bu konuda üniversitelerden de belirli bir standart istiyor. Teknoloji eğitiminin gelecekteki kariyerleri için de önemli olduğunu düşünüyor. Dijital teknolojiden etkilenen, onunla büyüyen nesiller bu teknolojinin eğitim öğretim alanında da kullanımını talep ediyor.</a:t>
            </a:r>
          </a:p>
          <a:p>
            <a:endParaRPr lang="tr-TR" dirty="0"/>
          </a:p>
        </p:txBody>
      </p:sp>
    </p:spTree>
    <p:extLst>
      <p:ext uri="{BB962C8B-B14F-4D97-AF65-F5344CB8AC3E}">
        <p14:creationId xmlns:p14="http://schemas.microsoft.com/office/powerpoint/2010/main" val="20984887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0" y="95250"/>
            <a:ext cx="12115800" cy="6600825"/>
          </a:xfrm>
        </p:spPr>
        <p:txBody>
          <a:bodyPr/>
          <a:lstStyle/>
          <a:p>
            <a:pPr marL="0" indent="0">
              <a:buNone/>
            </a:pPr>
            <a:endParaRPr lang="tr-TR" b="1" dirty="0"/>
          </a:p>
          <a:p>
            <a:pPr marL="0" indent="0">
              <a:buNone/>
            </a:pPr>
            <a:r>
              <a:rPr lang="tr-TR" sz="3600" b="1" dirty="0" smtClean="0">
                <a:solidFill>
                  <a:schemeClr val="accent6"/>
                </a:solidFill>
              </a:rPr>
              <a:t>Dijital </a:t>
            </a:r>
            <a:r>
              <a:rPr lang="tr-TR" sz="3600" b="1" dirty="0">
                <a:solidFill>
                  <a:schemeClr val="accent6"/>
                </a:solidFill>
              </a:rPr>
              <a:t>dönüşümün temel </a:t>
            </a:r>
            <a:r>
              <a:rPr lang="tr-TR" sz="3600" b="1" dirty="0" smtClean="0">
                <a:solidFill>
                  <a:schemeClr val="accent6"/>
                </a:solidFill>
              </a:rPr>
              <a:t>bileşenleri</a:t>
            </a:r>
          </a:p>
          <a:p>
            <a:endParaRPr lang="tr-TR" sz="3600" dirty="0">
              <a:solidFill>
                <a:srgbClr val="FF0000"/>
              </a:solidFill>
            </a:endParaRPr>
          </a:p>
          <a:p>
            <a:pPr lvl="0"/>
            <a:r>
              <a:rPr lang="tr-TR" sz="3600" dirty="0"/>
              <a:t>Dijital eğitimci</a:t>
            </a:r>
          </a:p>
          <a:p>
            <a:pPr lvl="0"/>
            <a:r>
              <a:rPr lang="tr-TR" sz="3600" dirty="0"/>
              <a:t>Dijital öğrenci</a:t>
            </a:r>
          </a:p>
          <a:p>
            <a:pPr lvl="0"/>
            <a:r>
              <a:rPr lang="tr-TR" sz="3600" dirty="0"/>
              <a:t>Dijital beceriler</a:t>
            </a:r>
          </a:p>
          <a:p>
            <a:pPr lvl="0"/>
            <a:r>
              <a:rPr lang="tr-TR" sz="3600" dirty="0"/>
              <a:t>Dijital platformlar ve 7/24 erişim</a:t>
            </a:r>
          </a:p>
          <a:p>
            <a:pPr lvl="0"/>
            <a:r>
              <a:rPr lang="tr-TR" sz="3600" dirty="0"/>
              <a:t>Dijital verinin analizi ve anlık/</a:t>
            </a:r>
            <a:r>
              <a:rPr lang="tr-TR" sz="3600" dirty="0" err="1"/>
              <a:t>yordayıcı</a:t>
            </a:r>
            <a:r>
              <a:rPr lang="tr-TR" sz="3600" dirty="0"/>
              <a:t> kararlar </a:t>
            </a:r>
            <a:r>
              <a:rPr lang="tr-TR" sz="3600" dirty="0" smtClean="0"/>
              <a:t>alınması</a:t>
            </a:r>
            <a:endParaRPr lang="tr-TR" sz="3600" dirty="0"/>
          </a:p>
        </p:txBody>
      </p:sp>
    </p:spTree>
    <p:extLst>
      <p:ext uri="{BB962C8B-B14F-4D97-AF65-F5344CB8AC3E}">
        <p14:creationId xmlns:p14="http://schemas.microsoft.com/office/powerpoint/2010/main" val="5960747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additive="base">
                                        <p:cTn id="3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0" y="124691"/>
            <a:ext cx="12192000" cy="6571384"/>
          </a:xfrm>
        </p:spPr>
        <p:txBody>
          <a:bodyPr/>
          <a:lstStyle/>
          <a:p>
            <a:endParaRPr lang="tr-TR" b="1" dirty="0" smtClean="0"/>
          </a:p>
          <a:p>
            <a:pPr marL="0" indent="0">
              <a:buNone/>
            </a:pPr>
            <a:r>
              <a:rPr lang="tr-TR" sz="4000" b="1" dirty="0" smtClean="0">
                <a:solidFill>
                  <a:schemeClr val="accent6"/>
                </a:solidFill>
              </a:rPr>
              <a:t>Türk </a:t>
            </a:r>
            <a:r>
              <a:rPr lang="tr-TR" sz="4000" b="1" dirty="0">
                <a:solidFill>
                  <a:schemeClr val="accent6"/>
                </a:solidFill>
              </a:rPr>
              <a:t>Yükseköğretiminin güçlü </a:t>
            </a:r>
            <a:r>
              <a:rPr lang="tr-TR" sz="4000" b="1" dirty="0" smtClean="0">
                <a:solidFill>
                  <a:schemeClr val="accent6"/>
                </a:solidFill>
              </a:rPr>
              <a:t>yanları</a:t>
            </a:r>
          </a:p>
          <a:p>
            <a:pPr marL="0" indent="0">
              <a:buNone/>
            </a:pPr>
            <a:endParaRPr lang="tr-TR" sz="4000" dirty="0"/>
          </a:p>
          <a:p>
            <a:pPr lvl="0"/>
            <a:r>
              <a:rPr lang="tr-TR" sz="4000" dirty="0"/>
              <a:t>Genç, dinamik öğrenci </a:t>
            </a:r>
            <a:r>
              <a:rPr lang="tr-TR" sz="4000" dirty="0" smtClean="0"/>
              <a:t>nüfusu</a:t>
            </a:r>
          </a:p>
          <a:p>
            <a:pPr lvl="0"/>
            <a:endParaRPr lang="tr-TR" sz="4000" dirty="0"/>
          </a:p>
          <a:p>
            <a:pPr lvl="0"/>
            <a:r>
              <a:rPr lang="tr-TR" sz="4000" dirty="0"/>
              <a:t>Artan derecede bilişim </a:t>
            </a:r>
            <a:r>
              <a:rPr lang="tr-TR" sz="4000" dirty="0" smtClean="0"/>
              <a:t>okuryazarlığı</a:t>
            </a:r>
          </a:p>
          <a:p>
            <a:pPr marL="0" lvl="0" indent="0">
              <a:buNone/>
            </a:pPr>
            <a:endParaRPr lang="tr-TR" sz="4000" dirty="0"/>
          </a:p>
          <a:p>
            <a:pPr lvl="0"/>
            <a:r>
              <a:rPr lang="tr-TR" sz="4000" dirty="0"/>
              <a:t>Yükseköğretime yönelik artan talep</a:t>
            </a:r>
          </a:p>
          <a:p>
            <a:endParaRPr lang="tr-TR" sz="3600" dirty="0"/>
          </a:p>
        </p:txBody>
      </p:sp>
    </p:spTree>
    <p:extLst>
      <p:ext uri="{BB962C8B-B14F-4D97-AF65-F5344CB8AC3E}">
        <p14:creationId xmlns:p14="http://schemas.microsoft.com/office/powerpoint/2010/main" val="7784240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fade">
                                      <p:cBhvr>
                                        <p:cTn id="14" dur="1000"/>
                                        <p:tgtEl>
                                          <p:spTgt spid="3">
                                            <p:txEl>
                                              <p:pRg st="3" end="3"/>
                                            </p:txEl>
                                          </p:spTgt>
                                        </p:tgtEl>
                                      </p:cBhvr>
                                    </p:animEffect>
                                    <p:anim calcmode="lin" valueType="num">
                                      <p:cBhvr>
                                        <p:cTn id="1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fade">
                                      <p:cBhvr>
                                        <p:cTn id="21" dur="1000"/>
                                        <p:tgtEl>
                                          <p:spTgt spid="3">
                                            <p:txEl>
                                              <p:pRg st="5" end="5"/>
                                            </p:txEl>
                                          </p:spTgt>
                                        </p:tgtEl>
                                      </p:cBhvr>
                                    </p:animEffect>
                                    <p:anim calcmode="lin" valueType="num">
                                      <p:cBhvr>
                                        <p:cTn id="22"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fade">
                                      <p:cBhvr>
                                        <p:cTn id="28" dur="1000"/>
                                        <p:tgtEl>
                                          <p:spTgt spid="3">
                                            <p:txEl>
                                              <p:pRg st="7" end="7"/>
                                            </p:txEl>
                                          </p:spTgt>
                                        </p:tgtEl>
                                      </p:cBhvr>
                                    </p:animEffect>
                                    <p:anim calcmode="lin" valueType="num">
                                      <p:cBhvr>
                                        <p:cTn id="29"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0" y="141315"/>
            <a:ext cx="12192000" cy="6611909"/>
          </a:xfrm>
        </p:spPr>
        <p:txBody>
          <a:bodyPr>
            <a:normAutofit/>
          </a:bodyPr>
          <a:lstStyle/>
          <a:p>
            <a:pPr marL="0" indent="0">
              <a:buNone/>
            </a:pPr>
            <a:r>
              <a:rPr lang="tr-TR" sz="3200" b="1" dirty="0">
                <a:solidFill>
                  <a:schemeClr val="accent6"/>
                </a:solidFill>
              </a:rPr>
              <a:t>Türk Yükseköğretiminin zayıf </a:t>
            </a:r>
            <a:r>
              <a:rPr lang="tr-TR" sz="3200" b="1" dirty="0" smtClean="0">
                <a:solidFill>
                  <a:schemeClr val="accent6"/>
                </a:solidFill>
              </a:rPr>
              <a:t>yanları</a:t>
            </a:r>
          </a:p>
          <a:p>
            <a:pPr marL="0" indent="0">
              <a:buNone/>
            </a:pPr>
            <a:endParaRPr lang="tr-TR" sz="3200" dirty="0"/>
          </a:p>
          <a:p>
            <a:pPr lvl="0"/>
            <a:r>
              <a:rPr lang="tr-TR" sz="3200" dirty="0"/>
              <a:t>Analog sistemlerde ısrarcı olunması (ölçme ve değerlendirme, ders içeriklerinin sunumu vb</a:t>
            </a:r>
            <a:r>
              <a:rPr lang="tr-TR" sz="3200" dirty="0" smtClean="0"/>
              <a:t>.)</a:t>
            </a:r>
          </a:p>
          <a:p>
            <a:pPr lvl="0"/>
            <a:endParaRPr lang="tr-TR" sz="3200" dirty="0"/>
          </a:p>
          <a:p>
            <a:pPr lvl="0"/>
            <a:r>
              <a:rPr lang="tr-TR" sz="3200" dirty="0"/>
              <a:t>Değişime karşı gösterilen </a:t>
            </a:r>
            <a:r>
              <a:rPr lang="tr-TR" sz="3200" dirty="0" smtClean="0"/>
              <a:t>direnç</a:t>
            </a:r>
          </a:p>
          <a:p>
            <a:pPr lvl="0"/>
            <a:endParaRPr lang="tr-TR" sz="3200" dirty="0"/>
          </a:p>
          <a:p>
            <a:pPr lvl="0"/>
            <a:r>
              <a:rPr lang="tr-TR" sz="3200" dirty="0"/>
              <a:t>Öğretim elemanlarının dijital dönüşüme yönelik becerilere yeterince sahip olmaması </a:t>
            </a:r>
            <a:endParaRPr lang="tr-TR" sz="3200" dirty="0" smtClean="0"/>
          </a:p>
          <a:p>
            <a:pPr marL="0" lvl="0" indent="0">
              <a:buNone/>
            </a:pPr>
            <a:endParaRPr lang="tr-TR" sz="3200" dirty="0"/>
          </a:p>
          <a:p>
            <a:pPr lvl="0"/>
            <a:r>
              <a:rPr lang="tr-TR" sz="3200" dirty="0" smtClean="0"/>
              <a:t>Açık </a:t>
            </a:r>
            <a:r>
              <a:rPr lang="tr-TR" sz="3200" dirty="0"/>
              <a:t>ders kaynaklarına karşı gereken ilginin gösterilmemesi</a:t>
            </a:r>
          </a:p>
          <a:p>
            <a:endParaRPr lang="tr-TR" dirty="0"/>
          </a:p>
        </p:txBody>
      </p:sp>
    </p:spTree>
    <p:extLst>
      <p:ext uri="{BB962C8B-B14F-4D97-AF65-F5344CB8AC3E}">
        <p14:creationId xmlns:p14="http://schemas.microsoft.com/office/powerpoint/2010/main" val="7247268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fade">
                                      <p:cBhvr>
                                        <p:cTn id="2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0" y="123826"/>
            <a:ext cx="12192000" cy="6638924"/>
          </a:xfrm>
        </p:spPr>
        <p:txBody>
          <a:bodyPr/>
          <a:lstStyle/>
          <a:p>
            <a:pPr lvl="0"/>
            <a:endParaRPr lang="tr-TR" dirty="0" smtClean="0"/>
          </a:p>
          <a:p>
            <a:pPr lvl="0"/>
            <a:endParaRPr lang="tr-TR" dirty="0"/>
          </a:p>
          <a:p>
            <a:pPr lvl="0"/>
            <a:r>
              <a:rPr lang="tr-TR" sz="3200" dirty="0" smtClean="0"/>
              <a:t>Çevrimiçi </a:t>
            </a:r>
            <a:r>
              <a:rPr lang="tr-TR" sz="3200" dirty="0"/>
              <a:t>yönetim/organizasyon süreçlerinin tam olarak tanımlanmamış </a:t>
            </a:r>
            <a:r>
              <a:rPr lang="tr-TR" sz="3200" dirty="0" smtClean="0"/>
              <a:t>olması</a:t>
            </a:r>
          </a:p>
          <a:p>
            <a:pPr marL="0" lvl="0" indent="0">
              <a:buNone/>
            </a:pPr>
            <a:endParaRPr lang="tr-TR" sz="3200" dirty="0"/>
          </a:p>
          <a:p>
            <a:pPr lvl="0"/>
            <a:r>
              <a:rPr lang="tr-TR" sz="3200" dirty="0"/>
              <a:t>Dijital içerik, müfredat ve öğrenme materyallerinde eksiklik ve bu bileşenleri barındırabilecek altyapıların </a:t>
            </a:r>
            <a:r>
              <a:rPr lang="tr-TR" sz="3200" dirty="0" smtClean="0"/>
              <a:t>bulunmaması</a:t>
            </a:r>
          </a:p>
          <a:p>
            <a:pPr marL="0" lvl="0" indent="0">
              <a:buNone/>
            </a:pPr>
            <a:endParaRPr lang="tr-TR" sz="3200" dirty="0"/>
          </a:p>
          <a:p>
            <a:pPr lvl="0"/>
            <a:r>
              <a:rPr lang="tr-TR" sz="3200" dirty="0"/>
              <a:t>Öğrenme süreçlerinin katı bir şekilde yapılandırılmış (</a:t>
            </a:r>
            <a:r>
              <a:rPr lang="tr-TR" sz="3200" dirty="0" err="1"/>
              <a:t>formal</a:t>
            </a:r>
            <a:r>
              <a:rPr lang="tr-TR" sz="3200" dirty="0"/>
              <a:t>) olması ve yapılandırılmamış (</a:t>
            </a:r>
            <a:r>
              <a:rPr lang="tr-TR" sz="3200" dirty="0" err="1"/>
              <a:t>informal</a:t>
            </a:r>
            <a:r>
              <a:rPr lang="tr-TR" sz="3200" dirty="0"/>
              <a:t>) öğrenme süreçlerini destekleyecek öğrenme fırsatlarına yeterince olanak tanınmaması</a:t>
            </a:r>
          </a:p>
          <a:p>
            <a:endParaRPr lang="tr-TR" sz="3200" dirty="0"/>
          </a:p>
        </p:txBody>
      </p:sp>
    </p:spTree>
    <p:extLst>
      <p:ext uri="{BB962C8B-B14F-4D97-AF65-F5344CB8AC3E}">
        <p14:creationId xmlns:p14="http://schemas.microsoft.com/office/powerpoint/2010/main" val="18077937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Effect transition="in" filter="fade">
                                      <p:cBhvr>
                                        <p:cTn id="1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0" y="108064"/>
            <a:ext cx="12192000" cy="6749936"/>
          </a:xfrm>
        </p:spPr>
        <p:txBody>
          <a:bodyPr>
            <a:noAutofit/>
          </a:bodyPr>
          <a:lstStyle/>
          <a:p>
            <a:pPr marL="0" indent="0">
              <a:buNone/>
            </a:pPr>
            <a:r>
              <a:rPr lang="tr-TR" sz="3200" b="1" dirty="0">
                <a:solidFill>
                  <a:schemeClr val="accent6"/>
                </a:solidFill>
              </a:rPr>
              <a:t>Dijital dönüşümün </a:t>
            </a:r>
            <a:r>
              <a:rPr lang="tr-TR" sz="3200" b="1" dirty="0" smtClean="0">
                <a:solidFill>
                  <a:schemeClr val="accent6"/>
                </a:solidFill>
              </a:rPr>
              <a:t>yansımaları</a:t>
            </a:r>
          </a:p>
          <a:p>
            <a:endParaRPr lang="tr-TR" sz="3200" dirty="0"/>
          </a:p>
          <a:p>
            <a:pPr lvl="0"/>
            <a:r>
              <a:rPr lang="tr-TR" sz="3200" dirty="0"/>
              <a:t>Öğrencilerin programları tamamlama oranlarının yükselmesi ve sistemden ayrılma oranlarının </a:t>
            </a:r>
            <a:r>
              <a:rPr lang="tr-TR" sz="3200" dirty="0" smtClean="0"/>
              <a:t>azalması</a:t>
            </a:r>
          </a:p>
          <a:p>
            <a:pPr lvl="0"/>
            <a:endParaRPr lang="tr-TR" sz="3200" dirty="0"/>
          </a:p>
          <a:p>
            <a:pPr lvl="0"/>
            <a:r>
              <a:rPr lang="tr-TR" sz="3200" dirty="0"/>
              <a:t>Azalan </a:t>
            </a:r>
            <a:r>
              <a:rPr lang="tr-TR" sz="3200" dirty="0" smtClean="0"/>
              <a:t>maliyetler</a:t>
            </a:r>
          </a:p>
          <a:p>
            <a:pPr lvl="0"/>
            <a:endParaRPr lang="tr-TR" sz="3200" dirty="0"/>
          </a:p>
          <a:p>
            <a:pPr lvl="0"/>
            <a:r>
              <a:rPr lang="tr-TR" sz="3200" dirty="0" err="1"/>
              <a:t>Operasyonel</a:t>
            </a:r>
            <a:r>
              <a:rPr lang="tr-TR" sz="3200" dirty="0"/>
              <a:t> kabiliyetin ve verimliliğin </a:t>
            </a:r>
            <a:r>
              <a:rPr lang="tr-TR" sz="3200" dirty="0" smtClean="0"/>
              <a:t>artması</a:t>
            </a:r>
          </a:p>
          <a:p>
            <a:pPr marL="0" lvl="0" indent="0">
              <a:buNone/>
            </a:pPr>
            <a:endParaRPr lang="tr-TR" sz="3200" dirty="0"/>
          </a:p>
          <a:p>
            <a:pPr lvl="0"/>
            <a:r>
              <a:rPr lang="tr-TR" sz="3200" dirty="0"/>
              <a:t>Yerel ve küresel rekabet </a:t>
            </a:r>
            <a:r>
              <a:rPr lang="tr-TR" sz="3200" dirty="0" smtClean="0"/>
              <a:t>gücü</a:t>
            </a:r>
            <a:endParaRPr lang="tr-TR" sz="3200" dirty="0"/>
          </a:p>
        </p:txBody>
      </p:sp>
    </p:spTree>
    <p:extLst>
      <p:ext uri="{BB962C8B-B14F-4D97-AF65-F5344CB8AC3E}">
        <p14:creationId xmlns:p14="http://schemas.microsoft.com/office/powerpoint/2010/main" val="12902589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fade">
                                      <p:cBhvr>
                                        <p:cTn id="2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295275" y="133350"/>
            <a:ext cx="11706225" cy="7086600"/>
          </a:xfrm>
        </p:spPr>
        <p:txBody>
          <a:bodyPr/>
          <a:lstStyle/>
          <a:p>
            <a:pPr lvl="0"/>
            <a:endParaRPr lang="tr-TR" dirty="0" smtClean="0"/>
          </a:p>
          <a:p>
            <a:pPr marL="0" lvl="0" indent="0">
              <a:buNone/>
            </a:pPr>
            <a:endParaRPr lang="tr-TR" dirty="0"/>
          </a:p>
          <a:p>
            <a:pPr lvl="0"/>
            <a:r>
              <a:rPr lang="tr-TR" sz="4000" dirty="0" smtClean="0"/>
              <a:t>Günümüz </a:t>
            </a:r>
            <a:r>
              <a:rPr lang="tr-TR" sz="4000" dirty="0"/>
              <a:t>öğrencilerinde gelişen dijital kültüre ve bu kültürün ihtiyaçlarına yanıt verebilme </a:t>
            </a:r>
            <a:r>
              <a:rPr lang="tr-TR" sz="4000" dirty="0" smtClean="0"/>
              <a:t>becerisi</a:t>
            </a:r>
          </a:p>
          <a:p>
            <a:pPr marL="0" lvl="0" indent="0">
              <a:buNone/>
            </a:pPr>
            <a:endParaRPr lang="tr-TR" sz="4000" dirty="0"/>
          </a:p>
          <a:p>
            <a:r>
              <a:rPr lang="tr-TR" sz="4000" dirty="0"/>
              <a:t>4. Endüstri devrimi sonucunda yaşanan değişimlere paralel olarak yükseköğretim kurumlarının kendilerini değişime uyarlayabilme becerisinin kazandırması</a:t>
            </a:r>
          </a:p>
          <a:p>
            <a:endParaRPr lang="tr-TR" sz="3200" dirty="0"/>
          </a:p>
        </p:txBody>
      </p:sp>
    </p:spTree>
    <p:extLst>
      <p:ext uri="{BB962C8B-B14F-4D97-AF65-F5344CB8AC3E}">
        <p14:creationId xmlns:p14="http://schemas.microsoft.com/office/powerpoint/2010/main" val="15122478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1" y="0"/>
            <a:ext cx="12106275" cy="6857999"/>
          </a:xfrm>
        </p:spPr>
        <p:txBody>
          <a:bodyPr>
            <a:normAutofit/>
          </a:bodyPr>
          <a:lstStyle/>
          <a:p>
            <a:pPr marL="0" indent="0">
              <a:buNone/>
            </a:pPr>
            <a:r>
              <a:rPr lang="tr-TR" sz="3200" b="1" dirty="0" smtClean="0">
                <a:solidFill>
                  <a:schemeClr val="accent6"/>
                </a:solidFill>
              </a:rPr>
              <a:t>Teknolojik Eğilimler</a:t>
            </a:r>
          </a:p>
          <a:p>
            <a:pPr marL="0" indent="0">
              <a:buNone/>
            </a:pPr>
            <a:endParaRPr lang="tr-TR" sz="3200" b="1" dirty="0" smtClean="0"/>
          </a:p>
          <a:p>
            <a:pPr marL="0" indent="0">
              <a:buNone/>
            </a:pPr>
            <a:r>
              <a:rPr lang="tr-TR" sz="3200" dirty="0" smtClean="0"/>
              <a:t>Dijital </a:t>
            </a:r>
            <a:r>
              <a:rPr lang="tr-TR" sz="3200" dirty="0"/>
              <a:t>dönüşüm kapsamında bazı teknolojilere yönelik çalışmalar yapılması ve bu teknolojilerin yükseköğretim müfredatlarına entegre edilmesine yönelik bir ihtiyaç vardır. </a:t>
            </a:r>
            <a:endParaRPr lang="tr-TR" sz="3200" dirty="0" smtClean="0"/>
          </a:p>
          <a:p>
            <a:pPr marL="0" indent="0">
              <a:buNone/>
            </a:pPr>
            <a:endParaRPr lang="tr-TR" sz="3200" dirty="0"/>
          </a:p>
          <a:p>
            <a:pPr lvl="0"/>
            <a:r>
              <a:rPr lang="tr-TR" sz="3200" dirty="0"/>
              <a:t>Artırılmış Gerçeklik (</a:t>
            </a:r>
            <a:r>
              <a:rPr lang="tr-TR" sz="3200" dirty="0" err="1"/>
              <a:t>Augmented</a:t>
            </a:r>
            <a:r>
              <a:rPr lang="tr-TR" sz="3200" dirty="0"/>
              <a:t> </a:t>
            </a:r>
            <a:r>
              <a:rPr lang="tr-TR" sz="3200" dirty="0" err="1"/>
              <a:t>Reality</a:t>
            </a:r>
            <a:r>
              <a:rPr lang="tr-TR" sz="3200" dirty="0"/>
              <a:t>) </a:t>
            </a:r>
            <a:endParaRPr lang="tr-TR" sz="3200" dirty="0" smtClean="0"/>
          </a:p>
          <a:p>
            <a:pPr lvl="0"/>
            <a:endParaRPr lang="tr-TR" sz="3200" dirty="0"/>
          </a:p>
          <a:p>
            <a:pPr lvl="0"/>
            <a:r>
              <a:rPr lang="tr-TR" sz="3200" dirty="0"/>
              <a:t>Sanal Gerçeklik (Virtual Realty</a:t>
            </a:r>
            <a:r>
              <a:rPr lang="tr-TR" sz="3200" dirty="0" smtClean="0"/>
              <a:t>)</a:t>
            </a:r>
          </a:p>
          <a:p>
            <a:pPr marL="0" lvl="0" indent="0">
              <a:buNone/>
            </a:pPr>
            <a:endParaRPr lang="tr-TR" sz="3200" dirty="0"/>
          </a:p>
          <a:p>
            <a:pPr lvl="0"/>
            <a:r>
              <a:rPr lang="tr-TR" sz="3200" dirty="0"/>
              <a:t>Etkileşimli Videolar (Interactive </a:t>
            </a:r>
            <a:r>
              <a:rPr lang="tr-TR" sz="3200" dirty="0" err="1"/>
              <a:t>Videos</a:t>
            </a:r>
            <a:r>
              <a:rPr lang="tr-TR" sz="3200" dirty="0"/>
              <a:t>) </a:t>
            </a:r>
          </a:p>
          <a:p>
            <a:pPr marL="0" indent="0">
              <a:buNone/>
            </a:pPr>
            <a:endParaRPr lang="tr-TR" dirty="0"/>
          </a:p>
        </p:txBody>
      </p:sp>
    </p:spTree>
    <p:extLst>
      <p:ext uri="{BB962C8B-B14F-4D97-AF65-F5344CB8AC3E}">
        <p14:creationId xmlns:p14="http://schemas.microsoft.com/office/powerpoint/2010/main" val="20103274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fade">
                                      <p:cBhvr>
                                        <p:cTn id="2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0" y="238126"/>
            <a:ext cx="11868150" cy="6410324"/>
          </a:xfrm>
        </p:spPr>
        <p:txBody>
          <a:bodyPr/>
          <a:lstStyle/>
          <a:p>
            <a:pPr lvl="0"/>
            <a:endParaRPr lang="tr-TR" dirty="0" smtClean="0"/>
          </a:p>
          <a:p>
            <a:pPr lvl="0"/>
            <a:endParaRPr lang="tr-TR" dirty="0"/>
          </a:p>
          <a:p>
            <a:pPr lvl="0"/>
            <a:r>
              <a:rPr lang="tr-TR" sz="3200" dirty="0" smtClean="0"/>
              <a:t>Mobil </a:t>
            </a:r>
            <a:r>
              <a:rPr lang="tr-TR" sz="3200" dirty="0"/>
              <a:t>Uygulamalar (Mobile </a:t>
            </a:r>
            <a:r>
              <a:rPr lang="tr-TR" sz="3200" dirty="0" err="1"/>
              <a:t>Apps</a:t>
            </a:r>
            <a:r>
              <a:rPr lang="tr-TR" sz="3200" dirty="0"/>
              <a:t>) </a:t>
            </a:r>
            <a:endParaRPr lang="tr-TR" sz="3200" dirty="0" smtClean="0"/>
          </a:p>
          <a:p>
            <a:pPr lvl="0"/>
            <a:endParaRPr lang="tr-TR" sz="3200" dirty="0"/>
          </a:p>
          <a:p>
            <a:pPr lvl="0"/>
            <a:r>
              <a:rPr lang="tr-TR" sz="3200" dirty="0"/>
              <a:t>Sosyal Öğrenme Yönetim Sistemleri (</a:t>
            </a:r>
            <a:r>
              <a:rPr lang="tr-TR" sz="3200" dirty="0" err="1"/>
              <a:t>Social</a:t>
            </a:r>
            <a:r>
              <a:rPr lang="tr-TR" sz="3200" dirty="0"/>
              <a:t> Learning Management </a:t>
            </a:r>
            <a:r>
              <a:rPr lang="tr-TR" sz="3200" dirty="0" err="1"/>
              <a:t>Systems</a:t>
            </a:r>
            <a:r>
              <a:rPr lang="tr-TR" sz="3200" dirty="0"/>
              <a:t>)  </a:t>
            </a:r>
            <a:endParaRPr lang="tr-TR" sz="3200" dirty="0" smtClean="0"/>
          </a:p>
          <a:p>
            <a:pPr marL="0" lvl="0" indent="0">
              <a:buNone/>
            </a:pPr>
            <a:endParaRPr lang="tr-TR" sz="3200" dirty="0"/>
          </a:p>
          <a:p>
            <a:pPr lvl="0"/>
            <a:r>
              <a:rPr lang="tr-TR" sz="3200" dirty="0"/>
              <a:t>Sanal Laboratuvarlar (Virtual </a:t>
            </a:r>
            <a:r>
              <a:rPr lang="tr-TR" sz="3200" dirty="0" err="1"/>
              <a:t>Laboratories</a:t>
            </a:r>
            <a:r>
              <a:rPr lang="tr-TR" sz="3200" dirty="0"/>
              <a:t>) </a:t>
            </a:r>
          </a:p>
          <a:p>
            <a:endParaRPr lang="tr-TR" sz="3200" dirty="0"/>
          </a:p>
        </p:txBody>
      </p:sp>
    </p:spTree>
    <p:extLst>
      <p:ext uri="{BB962C8B-B14F-4D97-AF65-F5344CB8AC3E}">
        <p14:creationId xmlns:p14="http://schemas.microsoft.com/office/powerpoint/2010/main" val="22911156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Effect transition="in" filter="fade">
                                      <p:cBhvr>
                                        <p:cTn id="1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0" y="0"/>
            <a:ext cx="12191999" cy="7419975"/>
          </a:xfrm>
        </p:spPr>
        <p:txBody>
          <a:bodyPr>
            <a:normAutofit/>
          </a:bodyPr>
          <a:lstStyle/>
          <a:p>
            <a:pPr marL="0" indent="0">
              <a:buNone/>
            </a:pPr>
            <a:endParaRPr lang="tr-TR" sz="3200" dirty="0" smtClean="0"/>
          </a:p>
          <a:p>
            <a:pPr marL="0" indent="0">
              <a:buNone/>
            </a:pPr>
            <a:r>
              <a:rPr lang="tr-TR" sz="3200" dirty="0" smtClean="0"/>
              <a:t>Bu </a:t>
            </a:r>
            <a:r>
              <a:rPr lang="tr-TR" sz="3200" dirty="0"/>
              <a:t>teknolojilerin yanı sıra aşağıda sıralanan araştırma alanlarında çalışmalar yapılması dijital dönüşüm sürecini hızlandıracağı ve nasıl bilgisinin (</a:t>
            </a:r>
            <a:r>
              <a:rPr lang="tr-TR" sz="3200" dirty="0" err="1"/>
              <a:t>know</a:t>
            </a:r>
            <a:r>
              <a:rPr lang="tr-TR" sz="3200" dirty="0"/>
              <a:t> how) yükseköğretim sistemine kazandırılacağı düşünülmektedir</a:t>
            </a:r>
            <a:r>
              <a:rPr lang="tr-TR" sz="3200" dirty="0" smtClean="0"/>
              <a:t>.</a:t>
            </a:r>
          </a:p>
          <a:p>
            <a:pPr marL="0" indent="0">
              <a:buNone/>
            </a:pPr>
            <a:endParaRPr lang="tr-TR" sz="3200" dirty="0"/>
          </a:p>
          <a:p>
            <a:pPr lvl="0"/>
            <a:r>
              <a:rPr lang="tr-TR" sz="3200" dirty="0"/>
              <a:t>Eğitsel Veri Madenciliği (</a:t>
            </a:r>
            <a:r>
              <a:rPr lang="tr-TR" sz="3200" dirty="0" err="1"/>
              <a:t>Educational</a:t>
            </a:r>
            <a:r>
              <a:rPr lang="tr-TR" sz="3200" dirty="0"/>
              <a:t> Data </a:t>
            </a:r>
            <a:r>
              <a:rPr lang="tr-TR" sz="3200" dirty="0" err="1"/>
              <a:t>Mining</a:t>
            </a:r>
            <a:r>
              <a:rPr lang="tr-TR" sz="3200" dirty="0" smtClean="0"/>
              <a:t>)</a:t>
            </a:r>
          </a:p>
          <a:p>
            <a:pPr lvl="0"/>
            <a:endParaRPr lang="tr-TR" sz="3200" dirty="0"/>
          </a:p>
          <a:p>
            <a:pPr lvl="0"/>
            <a:r>
              <a:rPr lang="tr-TR" sz="3200" dirty="0"/>
              <a:t>Öğrenme Analitikleri (Learning </a:t>
            </a:r>
            <a:r>
              <a:rPr lang="tr-TR" sz="3200" dirty="0" err="1"/>
              <a:t>Analytics</a:t>
            </a:r>
            <a:r>
              <a:rPr lang="tr-TR" sz="3200" dirty="0" smtClean="0"/>
              <a:t>)</a:t>
            </a:r>
          </a:p>
          <a:p>
            <a:pPr marL="0" lvl="0" indent="0">
              <a:buNone/>
            </a:pPr>
            <a:endParaRPr lang="tr-TR" sz="3200" dirty="0"/>
          </a:p>
          <a:p>
            <a:pPr lvl="0"/>
            <a:r>
              <a:rPr lang="tr-TR" sz="3200" dirty="0"/>
              <a:t>Yapay Zeka (</a:t>
            </a:r>
            <a:r>
              <a:rPr lang="tr-TR" sz="3200" dirty="0" err="1"/>
              <a:t>Artifical</a:t>
            </a:r>
            <a:r>
              <a:rPr lang="tr-TR" sz="3200" dirty="0"/>
              <a:t> </a:t>
            </a:r>
            <a:r>
              <a:rPr lang="tr-TR" sz="3200" dirty="0" err="1"/>
              <a:t>Intelligence</a:t>
            </a:r>
            <a:r>
              <a:rPr lang="tr-TR" sz="3200" dirty="0"/>
              <a:t>) </a:t>
            </a:r>
          </a:p>
          <a:p>
            <a:pPr marL="0" indent="0">
              <a:buNone/>
            </a:pPr>
            <a:endParaRPr lang="tr-TR" dirty="0"/>
          </a:p>
        </p:txBody>
      </p:sp>
    </p:spTree>
    <p:extLst>
      <p:ext uri="{BB962C8B-B14F-4D97-AF65-F5344CB8AC3E}">
        <p14:creationId xmlns:p14="http://schemas.microsoft.com/office/powerpoint/2010/main" val="21983566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523875" y="295275"/>
            <a:ext cx="11077575" cy="6362699"/>
          </a:xfrm>
        </p:spPr>
        <p:txBody>
          <a:bodyPr/>
          <a:lstStyle/>
          <a:p>
            <a:pPr lvl="0"/>
            <a:endParaRPr lang="tr-TR" dirty="0" smtClean="0"/>
          </a:p>
          <a:p>
            <a:pPr lvl="0"/>
            <a:endParaRPr lang="tr-TR" dirty="0"/>
          </a:p>
          <a:p>
            <a:pPr lvl="0"/>
            <a:r>
              <a:rPr lang="tr-TR" sz="3200" dirty="0" smtClean="0"/>
              <a:t>Büyük </a:t>
            </a:r>
            <a:r>
              <a:rPr lang="tr-TR" sz="3200" dirty="0"/>
              <a:t>Veri (</a:t>
            </a:r>
            <a:r>
              <a:rPr lang="tr-TR" sz="3200" dirty="0" err="1"/>
              <a:t>Big</a:t>
            </a:r>
            <a:r>
              <a:rPr lang="tr-TR" sz="3200" dirty="0"/>
              <a:t> Data</a:t>
            </a:r>
            <a:r>
              <a:rPr lang="tr-TR" sz="3200" dirty="0" smtClean="0"/>
              <a:t>)</a:t>
            </a:r>
          </a:p>
          <a:p>
            <a:pPr lvl="0"/>
            <a:endParaRPr lang="tr-TR" sz="3200" dirty="0"/>
          </a:p>
          <a:p>
            <a:pPr lvl="0"/>
            <a:r>
              <a:rPr lang="tr-TR" sz="3200" dirty="0"/>
              <a:t>Bulut Bilişim (</a:t>
            </a:r>
            <a:r>
              <a:rPr lang="tr-TR" sz="3200" dirty="0" err="1"/>
              <a:t>Cloud</a:t>
            </a:r>
            <a:r>
              <a:rPr lang="tr-TR" sz="3200" dirty="0"/>
              <a:t> Computing</a:t>
            </a:r>
            <a:r>
              <a:rPr lang="tr-TR" sz="3200" dirty="0" smtClean="0"/>
              <a:t>)</a:t>
            </a:r>
          </a:p>
          <a:p>
            <a:pPr marL="0" lvl="0" indent="0">
              <a:buNone/>
            </a:pPr>
            <a:endParaRPr lang="tr-TR" sz="3200" dirty="0"/>
          </a:p>
          <a:p>
            <a:pPr lvl="0"/>
            <a:r>
              <a:rPr lang="tr-TR" sz="3200" dirty="0"/>
              <a:t>Kitlesel Açık Çevrimiçi Dersler (</a:t>
            </a:r>
            <a:r>
              <a:rPr lang="tr-TR" sz="3200" dirty="0" err="1"/>
              <a:t>Massive</a:t>
            </a:r>
            <a:r>
              <a:rPr lang="tr-TR" sz="3200" dirty="0"/>
              <a:t> Open Online Courses</a:t>
            </a:r>
            <a:r>
              <a:rPr lang="tr-TR" sz="3200" dirty="0" smtClean="0"/>
              <a:t>)</a:t>
            </a:r>
          </a:p>
          <a:p>
            <a:pPr lvl="0"/>
            <a:endParaRPr lang="tr-TR" sz="3200" dirty="0"/>
          </a:p>
          <a:p>
            <a:pPr lvl="0"/>
            <a:r>
              <a:rPr lang="tr-TR" sz="3200" dirty="0"/>
              <a:t>Açık Eğitsel Kaynaklar (Open </a:t>
            </a:r>
            <a:r>
              <a:rPr lang="tr-TR" sz="3200" dirty="0" err="1"/>
              <a:t>Educational</a:t>
            </a:r>
            <a:r>
              <a:rPr lang="tr-TR" sz="3200" dirty="0"/>
              <a:t> </a:t>
            </a:r>
            <a:r>
              <a:rPr lang="tr-TR" sz="3200" dirty="0" err="1"/>
              <a:t>Resources</a:t>
            </a:r>
            <a:r>
              <a:rPr lang="tr-TR" sz="3200" dirty="0"/>
              <a:t>)</a:t>
            </a:r>
          </a:p>
          <a:p>
            <a:endParaRPr lang="tr-TR" sz="3200" dirty="0"/>
          </a:p>
        </p:txBody>
      </p:sp>
    </p:spTree>
    <p:extLst>
      <p:ext uri="{BB962C8B-B14F-4D97-AF65-F5344CB8AC3E}">
        <p14:creationId xmlns:p14="http://schemas.microsoft.com/office/powerpoint/2010/main" val="30307332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Effect transition="in" filter="fade">
                                      <p:cBhvr>
                                        <p:cTn id="17" dur="500"/>
                                        <p:tgtEl>
                                          <p:spTgt spid="3">
                                            <p:txEl>
                                              <p:pRg st="6" end="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0" y="112734"/>
            <a:ext cx="12028516" cy="6653826"/>
          </a:xfrm>
        </p:spPr>
        <p:txBody>
          <a:bodyPr>
            <a:normAutofit fontScale="92500" lnSpcReduction="10000"/>
          </a:bodyPr>
          <a:lstStyle/>
          <a:p>
            <a:pPr lvl="0"/>
            <a:endParaRPr lang="tr-TR" dirty="0" smtClean="0"/>
          </a:p>
          <a:p>
            <a:pPr marL="0" lvl="0" indent="0">
              <a:buNone/>
            </a:pPr>
            <a:r>
              <a:rPr lang="tr-TR" sz="3800" b="1" dirty="0" smtClean="0">
                <a:solidFill>
                  <a:schemeClr val="accent6"/>
                </a:solidFill>
              </a:rPr>
              <a:t>Bazı Tespitler</a:t>
            </a:r>
          </a:p>
          <a:p>
            <a:pPr marL="0" lvl="0" indent="0">
              <a:buNone/>
            </a:pPr>
            <a:endParaRPr lang="tr-TR" sz="3200" b="1" dirty="0"/>
          </a:p>
          <a:p>
            <a:pPr lvl="0"/>
            <a:r>
              <a:rPr lang="tr-TR" sz="3200" b="1" u="sng" dirty="0" smtClean="0">
                <a:solidFill>
                  <a:schemeClr val="accent6"/>
                </a:solidFill>
              </a:rPr>
              <a:t>Dijital </a:t>
            </a:r>
            <a:r>
              <a:rPr lang="tr-TR" sz="3200" b="1" u="sng" dirty="0">
                <a:solidFill>
                  <a:schemeClr val="accent6"/>
                </a:solidFill>
              </a:rPr>
              <a:t>teknoloji amaç </a:t>
            </a:r>
            <a:r>
              <a:rPr lang="tr-TR" sz="3200" b="1" u="sng" dirty="0" smtClean="0">
                <a:solidFill>
                  <a:schemeClr val="accent6"/>
                </a:solidFill>
              </a:rPr>
              <a:t>değil</a:t>
            </a:r>
            <a:r>
              <a:rPr lang="tr-TR" sz="3200" dirty="0"/>
              <a:t>;</a:t>
            </a:r>
            <a:r>
              <a:rPr lang="tr-TR" sz="3200" dirty="0" smtClean="0"/>
              <a:t> </a:t>
            </a:r>
            <a:r>
              <a:rPr lang="tr-TR" sz="3200" dirty="0"/>
              <a:t>öğrenciye kendi ihtiyaçlarına göre şekillenebilen zengin bir öğrenme deneyimi sağlayan bir </a:t>
            </a:r>
            <a:r>
              <a:rPr lang="tr-TR" sz="3200" b="1" u="sng" dirty="0">
                <a:solidFill>
                  <a:schemeClr val="accent6"/>
                </a:solidFill>
              </a:rPr>
              <a:t>araç</a:t>
            </a:r>
            <a:r>
              <a:rPr lang="tr-TR" sz="3200" dirty="0">
                <a:solidFill>
                  <a:schemeClr val="accent6"/>
                </a:solidFill>
              </a:rPr>
              <a:t> </a:t>
            </a:r>
            <a:r>
              <a:rPr lang="tr-TR" sz="3200" dirty="0"/>
              <a:t>olarak değerlendirilmelidir</a:t>
            </a:r>
            <a:r>
              <a:rPr lang="tr-TR" sz="3200" dirty="0" smtClean="0"/>
              <a:t>.</a:t>
            </a:r>
          </a:p>
          <a:p>
            <a:pPr marL="0" lvl="0" indent="0">
              <a:buNone/>
            </a:pPr>
            <a:endParaRPr lang="tr-TR" sz="3200" dirty="0"/>
          </a:p>
          <a:p>
            <a:pPr lvl="0"/>
            <a:r>
              <a:rPr lang="tr-TR" sz="3200" dirty="0"/>
              <a:t>Dijital dönüşüm için sadece gerekli teknolojilerin sağlanması yeterli olmamakta, </a:t>
            </a:r>
            <a:r>
              <a:rPr lang="tr-TR" sz="3200" b="1" u="sng" dirty="0">
                <a:solidFill>
                  <a:schemeClr val="accent6"/>
                </a:solidFill>
              </a:rPr>
              <a:t>kurumsal bir liderlik </a:t>
            </a:r>
            <a:r>
              <a:rPr lang="tr-TR" sz="3200" dirty="0"/>
              <a:t>gerekmektedir</a:t>
            </a:r>
            <a:r>
              <a:rPr lang="tr-TR" sz="3200" dirty="0" smtClean="0"/>
              <a:t>.</a:t>
            </a:r>
          </a:p>
          <a:p>
            <a:pPr marL="0" lvl="0" indent="0">
              <a:buNone/>
            </a:pPr>
            <a:endParaRPr lang="tr-TR" sz="3200" dirty="0"/>
          </a:p>
          <a:p>
            <a:pPr lvl="0"/>
            <a:r>
              <a:rPr lang="tr-TR" sz="3200" dirty="0"/>
              <a:t>Gerçek bir dijital dönüşüm </a:t>
            </a:r>
            <a:r>
              <a:rPr lang="tr-TR" sz="3200" b="1" u="sng" dirty="0">
                <a:solidFill>
                  <a:schemeClr val="accent6"/>
                </a:solidFill>
              </a:rPr>
              <a:t>dijital kültürün kurumun tümü tarafından anlaşılması</a:t>
            </a:r>
            <a:r>
              <a:rPr lang="tr-TR" sz="3200" dirty="0"/>
              <a:t> ve tüm seviyelerde özümsenmesiyle mümkündür</a:t>
            </a:r>
            <a:r>
              <a:rPr lang="tr-TR" sz="3200" dirty="0" smtClean="0"/>
              <a:t>.</a:t>
            </a:r>
            <a:endParaRPr lang="tr-TR" sz="3200" dirty="0"/>
          </a:p>
        </p:txBody>
      </p:sp>
    </p:spTree>
    <p:extLst>
      <p:ext uri="{BB962C8B-B14F-4D97-AF65-F5344CB8AC3E}">
        <p14:creationId xmlns:p14="http://schemas.microsoft.com/office/powerpoint/2010/main" val="24984038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209550" y="241069"/>
            <a:ext cx="11627774" cy="6409113"/>
          </a:xfrm>
        </p:spPr>
        <p:txBody>
          <a:bodyPr>
            <a:normAutofit/>
          </a:bodyPr>
          <a:lstStyle/>
          <a:p>
            <a:pPr marL="0" lvl="0" indent="0">
              <a:buNone/>
            </a:pPr>
            <a:endParaRPr lang="tr-TR" dirty="0"/>
          </a:p>
          <a:p>
            <a:pPr lvl="0"/>
            <a:endParaRPr lang="tr-TR" sz="4000" dirty="0" smtClean="0"/>
          </a:p>
          <a:p>
            <a:pPr lvl="0"/>
            <a:r>
              <a:rPr lang="tr-TR" sz="4000" dirty="0" smtClean="0"/>
              <a:t>Dijital </a:t>
            </a:r>
            <a:r>
              <a:rPr lang="tr-TR" sz="4000" dirty="0"/>
              <a:t>dönüşüm sadece yeni teknolojilerin alınması değildir. Asıl önemli olan bu </a:t>
            </a:r>
            <a:r>
              <a:rPr lang="tr-TR" sz="4000" b="1" u="sng" dirty="0">
                <a:solidFill>
                  <a:schemeClr val="accent6"/>
                </a:solidFill>
              </a:rPr>
              <a:t>teknolojileri kullanacak insan kaynağının dijital dönüşüme hazır hale getirilmesi </a:t>
            </a:r>
            <a:r>
              <a:rPr lang="tr-TR" sz="4000" dirty="0"/>
              <a:t>ve ancak bu hazırlıktan sonra eyleme geçilmesidir. </a:t>
            </a:r>
            <a:r>
              <a:rPr lang="tr-TR" sz="4000" dirty="0" smtClean="0"/>
              <a:t>(FATİH Projesi Örneği)</a:t>
            </a:r>
            <a:endParaRPr lang="tr-TR" sz="4000" dirty="0"/>
          </a:p>
          <a:p>
            <a:endParaRPr lang="tr-TR" sz="3200" dirty="0"/>
          </a:p>
        </p:txBody>
      </p:sp>
    </p:spTree>
    <p:extLst>
      <p:ext uri="{BB962C8B-B14F-4D97-AF65-F5344CB8AC3E}">
        <p14:creationId xmlns:p14="http://schemas.microsoft.com/office/powerpoint/2010/main" val="19298264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104776" y="276226"/>
            <a:ext cx="11990242" cy="6515272"/>
          </a:xfrm>
        </p:spPr>
        <p:txBody>
          <a:bodyPr>
            <a:normAutofit fontScale="70000" lnSpcReduction="20000"/>
          </a:bodyPr>
          <a:lstStyle/>
          <a:p>
            <a:pPr lvl="0"/>
            <a:endParaRPr lang="tr-TR" sz="4600" dirty="0" smtClean="0"/>
          </a:p>
          <a:p>
            <a:pPr lvl="0"/>
            <a:r>
              <a:rPr lang="tr-TR" sz="4600" dirty="0" smtClean="0"/>
              <a:t>Dijital </a:t>
            </a:r>
            <a:r>
              <a:rPr lang="tr-TR" sz="4600" dirty="0"/>
              <a:t>dönüşüme yönelik tüm süreçleri ve paydaşları tanımlayan </a:t>
            </a:r>
            <a:r>
              <a:rPr lang="tr-TR" sz="4600" b="1" u="sng" dirty="0">
                <a:solidFill>
                  <a:schemeClr val="accent6"/>
                </a:solidFill>
              </a:rPr>
              <a:t>kısa, orta ve uzun vadeli eylem planının </a:t>
            </a:r>
            <a:r>
              <a:rPr lang="tr-TR" sz="4600" dirty="0"/>
              <a:t>ortaya çıkarılması gerekmektedir</a:t>
            </a:r>
            <a:r>
              <a:rPr lang="tr-TR" sz="4600" dirty="0" smtClean="0"/>
              <a:t>.</a:t>
            </a:r>
          </a:p>
          <a:p>
            <a:pPr marL="0" lvl="0" indent="0">
              <a:buNone/>
            </a:pPr>
            <a:endParaRPr lang="tr-TR" sz="4600" dirty="0"/>
          </a:p>
          <a:p>
            <a:pPr lvl="0"/>
            <a:r>
              <a:rPr lang="tr-TR" sz="4600" dirty="0"/>
              <a:t>Günümüzde yükseköğretim kurumları kendi e-öğrenme ihtiyaçlarını karşılamak için genellikle yurt dışında üretilen öğrenme yönetim sistemlerini (Learning Management </a:t>
            </a:r>
            <a:r>
              <a:rPr lang="tr-TR" sz="4600" dirty="0" err="1"/>
              <a:t>Systems</a:t>
            </a:r>
            <a:r>
              <a:rPr lang="tr-TR" sz="4600" dirty="0"/>
              <a:t>-LMS) kullanmaktadır. Kaynakların daha verimli kullanılması ve veri güvenliği açılarından yerli bir LMS geliştirilmelidir. Geliştirilecek </a:t>
            </a:r>
            <a:r>
              <a:rPr lang="tr-TR" sz="4600" b="1" u="sng" dirty="0">
                <a:solidFill>
                  <a:schemeClr val="accent6"/>
                </a:solidFill>
              </a:rPr>
              <a:t>yerli </a:t>
            </a:r>
            <a:r>
              <a:rPr lang="tr-TR" sz="4600" b="1" u="sng" dirty="0" err="1">
                <a:solidFill>
                  <a:schemeClr val="accent6"/>
                </a:solidFill>
              </a:rPr>
              <a:t>LMS</a:t>
            </a:r>
            <a:r>
              <a:rPr lang="tr-TR" sz="4600" dirty="0" err="1"/>
              <a:t>’in</a:t>
            </a:r>
            <a:r>
              <a:rPr lang="tr-TR" sz="4600" dirty="0"/>
              <a:t> bulut tabanlı ve mobil teknolojilerle de uyumlu olması önerilmektedir. </a:t>
            </a:r>
          </a:p>
          <a:p>
            <a:pPr lvl="0"/>
            <a:endParaRPr lang="tr-TR" dirty="0"/>
          </a:p>
          <a:p>
            <a:endParaRPr lang="tr-TR" dirty="0"/>
          </a:p>
          <a:p>
            <a:endParaRPr lang="tr-TR" dirty="0"/>
          </a:p>
        </p:txBody>
      </p:sp>
    </p:spTree>
    <p:extLst>
      <p:ext uri="{BB962C8B-B14F-4D97-AF65-F5344CB8AC3E}">
        <p14:creationId xmlns:p14="http://schemas.microsoft.com/office/powerpoint/2010/main" val="16055028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1" y="95250"/>
            <a:ext cx="11995265" cy="6657975"/>
          </a:xfrm>
        </p:spPr>
        <p:txBody>
          <a:bodyPr>
            <a:normAutofit/>
          </a:bodyPr>
          <a:lstStyle/>
          <a:p>
            <a:pPr lvl="0"/>
            <a:endParaRPr lang="tr-TR" sz="3200" dirty="0" smtClean="0"/>
          </a:p>
          <a:p>
            <a:pPr lvl="0"/>
            <a:r>
              <a:rPr lang="tr-TR" sz="3200" dirty="0" smtClean="0"/>
              <a:t>Öğretim  </a:t>
            </a:r>
            <a:r>
              <a:rPr lang="tr-TR" sz="3200" dirty="0"/>
              <a:t>elemanlarının niteliklerine ek olarak, e-öğrenmenin en önemli bileşenlerinden biri de </a:t>
            </a:r>
            <a:r>
              <a:rPr lang="tr-TR" sz="3200" b="1" u="sng" dirty="0">
                <a:solidFill>
                  <a:schemeClr val="accent6"/>
                </a:solidFill>
              </a:rPr>
              <a:t>nitelikli içeriktir</a:t>
            </a:r>
            <a:r>
              <a:rPr lang="tr-TR" sz="3200" dirty="0"/>
              <a:t>. Uzaktan (</a:t>
            </a:r>
            <a:r>
              <a:rPr lang="tr-TR" sz="3200" dirty="0" err="1"/>
              <a:t>distance</a:t>
            </a:r>
            <a:r>
              <a:rPr lang="tr-TR" sz="3200" dirty="0"/>
              <a:t>) ve karma (</a:t>
            </a:r>
            <a:r>
              <a:rPr lang="tr-TR" sz="3200" dirty="0" err="1"/>
              <a:t>blended</a:t>
            </a:r>
            <a:r>
              <a:rPr lang="tr-TR" sz="3200" dirty="0"/>
              <a:t>) öğrenme kuram ve ilkelerine uyumlu olarak hazırlanmış içeriklerin üretilmesi için gerekli planlamalar yapılmalıdır. </a:t>
            </a:r>
            <a:endParaRPr lang="tr-TR" sz="3200" dirty="0" smtClean="0"/>
          </a:p>
          <a:p>
            <a:pPr marL="0" lvl="0" indent="0">
              <a:buNone/>
            </a:pPr>
            <a:endParaRPr lang="tr-TR" sz="3200" dirty="0"/>
          </a:p>
          <a:p>
            <a:pPr lvl="0"/>
            <a:r>
              <a:rPr lang="tr-TR" sz="3200" dirty="0"/>
              <a:t>Üniversiteler bünyesinde öğrenci ve öğretim elemanı performansını değerlendirmek ve sistemleri geliştirmek için gerekli verileri toplamak amacıyla </a:t>
            </a:r>
            <a:r>
              <a:rPr lang="tr-TR" sz="3200" b="1" u="sng" dirty="0">
                <a:solidFill>
                  <a:schemeClr val="accent6"/>
                </a:solidFill>
              </a:rPr>
              <a:t>öğrenme analitiği </a:t>
            </a:r>
            <a:r>
              <a:rPr lang="tr-TR" sz="3200" dirty="0"/>
              <a:t>birimlerinin kurulması önerilmektedir. </a:t>
            </a:r>
            <a:endParaRPr lang="tr-TR" sz="3200" dirty="0" smtClean="0"/>
          </a:p>
          <a:p>
            <a:pPr marL="0" lvl="0" indent="0">
              <a:buNone/>
            </a:pPr>
            <a:endParaRPr lang="tr-TR" sz="3200" dirty="0"/>
          </a:p>
          <a:p>
            <a:pPr marL="0" indent="0">
              <a:buNone/>
            </a:pPr>
            <a:endParaRPr lang="tr-TR" dirty="0"/>
          </a:p>
        </p:txBody>
      </p:sp>
    </p:spTree>
    <p:extLst>
      <p:ext uri="{BB962C8B-B14F-4D97-AF65-F5344CB8AC3E}">
        <p14:creationId xmlns:p14="http://schemas.microsoft.com/office/powerpoint/2010/main" val="23122517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47676" y="590550"/>
            <a:ext cx="11430000" cy="6000750"/>
          </a:xfrm>
        </p:spPr>
        <p:txBody>
          <a:bodyPr/>
          <a:lstStyle/>
          <a:p>
            <a:pPr lvl="0"/>
            <a:endParaRPr lang="tr-TR" dirty="0" smtClean="0"/>
          </a:p>
          <a:p>
            <a:pPr lvl="0"/>
            <a:endParaRPr lang="tr-TR" dirty="0"/>
          </a:p>
          <a:p>
            <a:pPr lvl="0"/>
            <a:endParaRPr lang="tr-TR" sz="3200" dirty="0" smtClean="0"/>
          </a:p>
          <a:p>
            <a:pPr lvl="0"/>
            <a:r>
              <a:rPr lang="tr-TR" sz="3200" dirty="0" smtClean="0"/>
              <a:t>Yükseköğretim </a:t>
            </a:r>
            <a:r>
              <a:rPr lang="tr-TR" sz="3200" dirty="0"/>
              <a:t>kurumlarının dijital performanslarını belirleyebilmek amacıyla değerlendirme ölçütleri belirlenmeli ve her bir kurumun bu ölçütlere göre </a:t>
            </a:r>
            <a:r>
              <a:rPr lang="tr-TR" sz="3200" b="1" u="sng" dirty="0">
                <a:solidFill>
                  <a:schemeClr val="accent6"/>
                </a:solidFill>
              </a:rPr>
              <a:t>bireysel performansı (puanı) değerlendirilerek </a:t>
            </a:r>
            <a:r>
              <a:rPr lang="tr-TR" sz="3200" dirty="0"/>
              <a:t>kendilerini geliştirebilmeleri için öneriler sunulmalıdır. </a:t>
            </a:r>
          </a:p>
          <a:p>
            <a:endParaRPr lang="tr-TR" sz="3200" dirty="0"/>
          </a:p>
          <a:p>
            <a:endParaRPr lang="tr-TR" sz="3200" dirty="0"/>
          </a:p>
        </p:txBody>
      </p:sp>
    </p:spTree>
    <p:extLst>
      <p:ext uri="{BB962C8B-B14F-4D97-AF65-F5344CB8AC3E}">
        <p14:creationId xmlns:p14="http://schemas.microsoft.com/office/powerpoint/2010/main" val="40984934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247650" y="161925"/>
            <a:ext cx="11649075" cy="6438899"/>
          </a:xfrm>
        </p:spPr>
        <p:txBody>
          <a:bodyPr>
            <a:normAutofit fontScale="92500" lnSpcReduction="10000"/>
          </a:bodyPr>
          <a:lstStyle/>
          <a:p>
            <a:pPr marL="0" indent="0">
              <a:buNone/>
            </a:pPr>
            <a:r>
              <a:rPr lang="tr-TR" sz="3200" b="1" dirty="0" smtClean="0">
                <a:solidFill>
                  <a:schemeClr val="accent6"/>
                </a:solidFill>
              </a:rPr>
              <a:t>Neler Yapılması Planlanıyor?</a:t>
            </a:r>
          </a:p>
          <a:p>
            <a:pPr marL="0" indent="0">
              <a:buNone/>
            </a:pPr>
            <a:endParaRPr lang="tr-TR" sz="3200" dirty="0"/>
          </a:p>
          <a:p>
            <a:pPr lvl="0"/>
            <a:r>
              <a:rPr lang="tr-TR" sz="3200" dirty="0"/>
              <a:t>Ö</a:t>
            </a:r>
            <a:r>
              <a:rPr lang="tr-TR" sz="3200" dirty="0" smtClean="0"/>
              <a:t>ğretim </a:t>
            </a:r>
            <a:r>
              <a:rPr lang="tr-TR" sz="3200" dirty="0"/>
              <a:t>elemanlarına dijital ortamda “Dijital Çağda Yükseköğretimde Öğrenme ve Öğretme” dersi </a:t>
            </a:r>
            <a:r>
              <a:rPr lang="tr-TR" sz="3200" dirty="0" smtClean="0"/>
              <a:t>verilmesi</a:t>
            </a:r>
          </a:p>
          <a:p>
            <a:pPr lvl="0"/>
            <a:endParaRPr lang="tr-TR" sz="3200" dirty="0"/>
          </a:p>
          <a:p>
            <a:pPr lvl="0"/>
            <a:r>
              <a:rPr lang="tr-TR" sz="3200" dirty="0"/>
              <a:t>Öğretim elemanlarına dijital ders malzemesi hazırlanması konusunda hizmet içi </a:t>
            </a:r>
            <a:r>
              <a:rPr lang="tr-TR" sz="3200"/>
              <a:t>eğitim </a:t>
            </a:r>
            <a:r>
              <a:rPr lang="tr-TR" sz="3200" smtClean="0"/>
              <a:t>verilmesi. </a:t>
            </a:r>
            <a:r>
              <a:rPr lang="tr-TR" sz="3200" dirty="0"/>
              <a:t>Bu sayede her öğretim elemanının kendi dersinin öğretim tasarımcısı </a:t>
            </a:r>
            <a:r>
              <a:rPr lang="tr-TR" sz="3200" dirty="0" smtClean="0"/>
              <a:t>olmasının sağlanması</a:t>
            </a:r>
          </a:p>
          <a:p>
            <a:pPr marL="0" lvl="0" indent="0">
              <a:buNone/>
            </a:pPr>
            <a:endParaRPr lang="tr-TR" sz="3200" dirty="0"/>
          </a:p>
          <a:p>
            <a:pPr lvl="0"/>
            <a:r>
              <a:rPr lang="tr-TR" sz="3200" dirty="0" smtClean="0"/>
              <a:t>Temel </a:t>
            </a:r>
            <a:r>
              <a:rPr lang="tr-TR" sz="3200" dirty="0"/>
              <a:t>Bilgi Teknolojisi Dersine ait dijital ders </a:t>
            </a:r>
            <a:r>
              <a:rPr lang="tr-TR" sz="3200" dirty="0" smtClean="0"/>
              <a:t>malzemesinin </a:t>
            </a:r>
            <a:r>
              <a:rPr lang="tr-TR" sz="3200" dirty="0"/>
              <a:t>dersi veren öğretim elemanı ve öğrencilere </a:t>
            </a:r>
            <a:r>
              <a:rPr lang="tr-TR" sz="3200" dirty="0" err="1"/>
              <a:t>Anadolum</a:t>
            </a:r>
            <a:r>
              <a:rPr lang="tr-TR" sz="3200" dirty="0"/>
              <a:t> e-Kampüs </a:t>
            </a:r>
            <a:r>
              <a:rPr lang="tr-TR" sz="3200" dirty="0" smtClean="0"/>
              <a:t>Sistemi aracılığıyla sunulması</a:t>
            </a:r>
            <a:endParaRPr lang="tr-TR" sz="3200" dirty="0"/>
          </a:p>
          <a:p>
            <a:endParaRPr lang="tr-TR" sz="3200" dirty="0"/>
          </a:p>
        </p:txBody>
      </p:sp>
    </p:spTree>
    <p:extLst>
      <p:ext uri="{BB962C8B-B14F-4D97-AF65-F5344CB8AC3E}">
        <p14:creationId xmlns:p14="http://schemas.microsoft.com/office/powerpoint/2010/main" val="18227266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yon">
  <a:themeElements>
    <a:clrScheme name="İyon">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EC76B5"/>
      </a:hlink>
      <a:folHlink>
        <a:srgbClr val="E8ACCD"/>
      </a:folHlink>
    </a:clrScheme>
    <a:fontScheme name="İy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y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A207AED3-9ABC-4A18-9978-A59B65688B15}"/>
    </a:ext>
  </a:extLst>
</a:theme>
</file>

<file path=docProps/app.xml><?xml version="1.0" encoding="utf-8"?>
<Properties xmlns="http://schemas.openxmlformats.org/officeDocument/2006/extended-properties" xmlns:vt="http://schemas.openxmlformats.org/officeDocument/2006/docPropsVTypes">
  <Template>Ion</Template>
  <TotalTime>909</TotalTime>
  <Words>783</Words>
  <Application>Microsoft Office PowerPoint</Application>
  <PresentationFormat>Geniş ekran</PresentationFormat>
  <Paragraphs>125</Paragraphs>
  <Slides>20</Slides>
  <Notes>0</Notes>
  <HiddenSlides>0</HiddenSlides>
  <MMClips>0</MMClips>
  <ScaleCrop>false</ScaleCrop>
  <HeadingPairs>
    <vt:vector size="6" baseType="variant">
      <vt:variant>
        <vt:lpstr>Kullanılan Yazı Tipleri</vt:lpstr>
      </vt:variant>
      <vt:variant>
        <vt:i4>3</vt:i4>
      </vt:variant>
      <vt:variant>
        <vt:lpstr>Tema</vt:lpstr>
      </vt:variant>
      <vt:variant>
        <vt:i4>1</vt:i4>
      </vt:variant>
      <vt:variant>
        <vt:lpstr>Slayt Başlıkları</vt:lpstr>
      </vt:variant>
      <vt:variant>
        <vt:i4>20</vt:i4>
      </vt:variant>
    </vt:vector>
  </HeadingPairs>
  <TitlesOfParts>
    <vt:vector size="24" baseType="lpstr">
      <vt:lpstr>Arial</vt:lpstr>
      <vt:lpstr>Century Gothic</vt:lpstr>
      <vt:lpstr>Wingdings 3</vt:lpstr>
      <vt:lpstr>İyon</vt:lpstr>
      <vt:lpstr>YÜKSEKÖĞRETİMDE  DİJİTAL DÖNÜŞÜM </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YÖK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YÜKSEKÖĞRETİMDE DİJİTAL DÖNÜŞÜM </dc:title>
  <dc:creator>Naci GÜNDOĞAN</dc:creator>
  <cp:lastModifiedBy>Prof.Dr.NaciGÜNDOĞAN</cp:lastModifiedBy>
  <cp:revision>32</cp:revision>
  <dcterms:created xsi:type="dcterms:W3CDTF">2018-10-24T09:18:27Z</dcterms:created>
  <dcterms:modified xsi:type="dcterms:W3CDTF">2018-10-31T20:14:36Z</dcterms:modified>
</cp:coreProperties>
</file>